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8" r:id="rId1"/>
  </p:sldMasterIdLst>
  <p:sldIdLst>
    <p:sldId id="256" r:id="rId2"/>
    <p:sldId id="367" r:id="rId3"/>
    <p:sldId id="368" r:id="rId4"/>
    <p:sldId id="370" r:id="rId5"/>
    <p:sldId id="341" r:id="rId6"/>
    <p:sldId id="258" r:id="rId7"/>
    <p:sldId id="259" r:id="rId8"/>
    <p:sldId id="260" r:id="rId9"/>
    <p:sldId id="261" r:id="rId10"/>
    <p:sldId id="262" r:id="rId11"/>
    <p:sldId id="359" r:id="rId12"/>
    <p:sldId id="360" r:id="rId13"/>
    <p:sldId id="263" r:id="rId14"/>
    <p:sldId id="264" r:id="rId15"/>
    <p:sldId id="265" r:id="rId16"/>
    <p:sldId id="266" r:id="rId17"/>
    <p:sldId id="267" r:id="rId18"/>
    <p:sldId id="363" r:id="rId19"/>
    <p:sldId id="364" r:id="rId20"/>
    <p:sldId id="365" r:id="rId21"/>
    <p:sldId id="361" r:id="rId22"/>
    <p:sldId id="362" r:id="rId23"/>
    <p:sldId id="268" r:id="rId24"/>
    <p:sldId id="334" r:id="rId25"/>
    <p:sldId id="269" r:id="rId26"/>
    <p:sldId id="270" r:id="rId27"/>
    <p:sldId id="342" r:id="rId28"/>
    <p:sldId id="271" r:id="rId29"/>
    <p:sldId id="274" r:id="rId30"/>
    <p:sldId id="272" r:id="rId31"/>
    <p:sldId id="275" r:id="rId32"/>
    <p:sldId id="337" r:id="rId33"/>
    <p:sldId id="276" r:id="rId34"/>
    <p:sldId id="277" r:id="rId35"/>
    <p:sldId id="278" r:id="rId36"/>
    <p:sldId id="343" r:id="rId37"/>
    <p:sldId id="339" r:id="rId38"/>
    <p:sldId id="279" r:id="rId39"/>
    <p:sldId id="338" r:id="rId40"/>
    <p:sldId id="280" r:id="rId41"/>
    <p:sldId id="336" r:id="rId42"/>
    <p:sldId id="344" r:id="rId43"/>
    <p:sldId id="335" r:id="rId44"/>
    <p:sldId id="340" r:id="rId45"/>
    <p:sldId id="281" r:id="rId46"/>
    <p:sldId id="282" r:id="rId47"/>
    <p:sldId id="283" r:id="rId48"/>
    <p:sldId id="284" r:id="rId49"/>
    <p:sldId id="285" r:id="rId50"/>
    <p:sldId id="345" r:id="rId51"/>
    <p:sldId id="333" r:id="rId52"/>
    <p:sldId id="290" r:id="rId53"/>
    <p:sldId id="288" r:id="rId54"/>
    <p:sldId id="346" r:id="rId55"/>
    <p:sldId id="289" r:id="rId56"/>
    <p:sldId id="287" r:id="rId57"/>
    <p:sldId id="291" r:id="rId58"/>
    <p:sldId id="292" r:id="rId59"/>
    <p:sldId id="293" r:id="rId60"/>
    <p:sldId id="295" r:id="rId61"/>
    <p:sldId id="294" r:id="rId62"/>
    <p:sldId id="296" r:id="rId63"/>
    <p:sldId id="297" r:id="rId64"/>
    <p:sldId id="299" r:id="rId65"/>
    <p:sldId id="298" r:id="rId66"/>
    <p:sldId id="300" r:id="rId67"/>
    <p:sldId id="301" r:id="rId68"/>
    <p:sldId id="347" r:id="rId69"/>
    <p:sldId id="302" r:id="rId70"/>
    <p:sldId id="303" r:id="rId71"/>
    <p:sldId id="304" r:id="rId72"/>
    <p:sldId id="305" r:id="rId73"/>
    <p:sldId id="348" r:id="rId74"/>
    <p:sldId id="349" r:id="rId75"/>
    <p:sldId id="350" r:id="rId76"/>
    <p:sldId id="306" r:id="rId77"/>
    <p:sldId id="307" r:id="rId78"/>
    <p:sldId id="366" r:id="rId79"/>
    <p:sldId id="308" r:id="rId80"/>
    <p:sldId id="309" r:id="rId81"/>
    <p:sldId id="310" r:id="rId82"/>
    <p:sldId id="351" r:id="rId83"/>
    <p:sldId id="352" r:id="rId84"/>
    <p:sldId id="311" r:id="rId85"/>
    <p:sldId id="312" r:id="rId86"/>
    <p:sldId id="313" r:id="rId87"/>
    <p:sldId id="353" r:id="rId88"/>
    <p:sldId id="354" r:id="rId89"/>
    <p:sldId id="355" r:id="rId90"/>
    <p:sldId id="314" r:id="rId91"/>
    <p:sldId id="315" r:id="rId92"/>
    <p:sldId id="316" r:id="rId93"/>
    <p:sldId id="356" r:id="rId94"/>
    <p:sldId id="357" r:id="rId95"/>
    <p:sldId id="317" r:id="rId96"/>
    <p:sldId id="318" r:id="rId97"/>
    <p:sldId id="319" r:id="rId98"/>
    <p:sldId id="320" r:id="rId99"/>
    <p:sldId id="321" r:id="rId100"/>
    <p:sldId id="322" r:id="rId101"/>
    <p:sldId id="323" r:id="rId102"/>
    <p:sldId id="324" r:id="rId103"/>
    <p:sldId id="358" r:id="rId104"/>
    <p:sldId id="325" r:id="rId105"/>
    <p:sldId id="326" r:id="rId106"/>
    <p:sldId id="327" r:id="rId107"/>
    <p:sldId id="328" r:id="rId108"/>
    <p:sldId id="329" r:id="rId109"/>
    <p:sldId id="330" r:id="rId110"/>
    <p:sldId id="331" r:id="rId111"/>
    <p:sldId id="332" r:id="rId11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27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2" autoAdjust="0"/>
    <p:restoredTop sz="89228" autoAdjust="0"/>
  </p:normalViewPr>
  <p:slideViewPr>
    <p:cSldViewPr snapToGrid="0">
      <p:cViewPr>
        <p:scale>
          <a:sx n="72" d="100"/>
          <a:sy n="72" d="100"/>
        </p:scale>
        <p:origin x="-672" y="-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slide" Target="slides/slide109.xml"/><Relationship Id="rId115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Cámaras donde las mujeres representan más del 30% de diputados</c:v>
                </c:pt>
              </c:strCache>
            </c:strRef>
          </c:tx>
          <c:spPr>
            <a:solidFill>
              <a:schemeClr val="tx1"/>
            </a:solidFill>
          </c:spPr>
          <c:explosion val="19"/>
          <c:dPt>
            <c:idx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tx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tx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3.4003830562749915E-2"/>
                  <c:y val="-1.1670227173819492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C43C445-690B-4CB1-B3ED-138F402F2D3F}" type="CATEGORYNAME">
                      <a:rPr lang="en-US" sz="2400">
                        <a:solidFill>
                          <a:srgbClr val="DD27C3"/>
                        </a:solidFill>
                      </a:rPr>
                      <a:pPr>
                        <a:defRPr sz="1000" b="1" i="0" u="none" strike="noStrike" kern="1200" spc="0" baseline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[NOMBRE DE CATEGORÍA]</a:t>
                    </a:fld>
                    <a:endParaRPr lang="es-MX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921344746879212"/>
                      <c:h val="0.14086645088585056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400" dirty="0" err="1" smtClean="0">
                        <a:solidFill>
                          <a:srgbClr val="DD27C3"/>
                        </a:solidFill>
                      </a:rPr>
                      <a:t>Menos</a:t>
                    </a:r>
                    <a:r>
                      <a:rPr lang="en-US" sz="2400" baseline="0" dirty="0" smtClean="0">
                        <a:solidFill>
                          <a:srgbClr val="DD27C3"/>
                        </a:solidFill>
                      </a:rPr>
                      <a:t> del 30% </a:t>
                    </a:r>
                    <a:r>
                      <a:rPr lang="en-US" sz="2400" baseline="0" dirty="0" err="1" smtClean="0">
                        <a:solidFill>
                          <a:srgbClr val="DD27C3"/>
                        </a:solidFill>
                      </a:rPr>
                      <a:t>mujeres</a:t>
                    </a:r>
                    <a:endParaRPr lang="en-US" sz="2400" dirty="0">
                      <a:solidFill>
                        <a:srgbClr val="DD27C3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2"/>
                <c:pt idx="0">
                  <c:v>Más del 30% mujeres</c:v>
                </c:pt>
                <c:pt idx="1">
                  <c:v>Menos del 30%mujeres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17.05</c:v>
                </c:pt>
                <c:pt idx="1">
                  <c:v>82.95</c:v>
                </c:pt>
              </c:numCache>
            </c:numRef>
          </c:val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D546A-789B-4A4B-AE86-D4D6923BC988}" type="datetimeFigureOut">
              <a:rPr lang="es-MX" smtClean="0"/>
              <a:t>13/04/2016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6E83-21BB-4077-A01F-3EC628D25A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1569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D546A-789B-4A4B-AE86-D4D6923BC988}" type="datetimeFigureOut">
              <a:rPr lang="es-MX" smtClean="0"/>
              <a:t>13/04/2016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6E83-21BB-4077-A01F-3EC628D25A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8515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D546A-789B-4A4B-AE86-D4D6923BC988}" type="datetimeFigureOut">
              <a:rPr lang="es-MX" smtClean="0"/>
              <a:t>13/04/2016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6E83-21BB-4077-A01F-3EC628D25AE7}" type="slidenum">
              <a:rPr lang="es-MX" smtClean="0"/>
              <a:t>‹Nº›</a:t>
            </a:fld>
            <a:endParaRPr lang="es-MX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051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D546A-789B-4A4B-AE86-D4D6923BC988}" type="datetimeFigureOut">
              <a:rPr lang="es-MX" smtClean="0"/>
              <a:t>13/04/2016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6E83-21BB-4077-A01F-3EC628D25A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39212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D546A-789B-4A4B-AE86-D4D6923BC988}" type="datetimeFigureOut">
              <a:rPr lang="es-MX" smtClean="0"/>
              <a:t>13/04/2016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6E83-21BB-4077-A01F-3EC628D25AE7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8710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D546A-789B-4A4B-AE86-D4D6923BC988}" type="datetimeFigureOut">
              <a:rPr lang="es-MX" smtClean="0"/>
              <a:t>13/04/2016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6E83-21BB-4077-A01F-3EC628D25A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6613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D546A-789B-4A4B-AE86-D4D6923BC988}" type="datetimeFigureOut">
              <a:rPr lang="es-MX" smtClean="0"/>
              <a:t>13/04/2016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6E83-21BB-4077-A01F-3EC628D25A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64399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D546A-789B-4A4B-AE86-D4D6923BC988}" type="datetimeFigureOut">
              <a:rPr lang="es-MX" smtClean="0"/>
              <a:t>13/04/2016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6E83-21BB-4077-A01F-3EC628D25A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7612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D546A-789B-4A4B-AE86-D4D6923BC988}" type="datetimeFigureOut">
              <a:rPr lang="es-MX" smtClean="0"/>
              <a:t>13/04/2016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6E83-21BB-4077-A01F-3EC628D25A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964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D546A-789B-4A4B-AE86-D4D6923BC988}" type="datetimeFigureOut">
              <a:rPr lang="es-MX" smtClean="0"/>
              <a:t>13/04/2016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6E83-21BB-4077-A01F-3EC628D25A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8130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D546A-789B-4A4B-AE86-D4D6923BC988}" type="datetimeFigureOut">
              <a:rPr lang="es-MX" smtClean="0"/>
              <a:t>13/04/2016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6E83-21BB-4077-A01F-3EC628D25A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1600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D546A-789B-4A4B-AE86-D4D6923BC988}" type="datetimeFigureOut">
              <a:rPr lang="es-MX" smtClean="0"/>
              <a:t>13/04/2016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6E83-21BB-4077-A01F-3EC628D25A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4978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D546A-789B-4A4B-AE86-D4D6923BC988}" type="datetimeFigureOut">
              <a:rPr lang="es-MX" smtClean="0"/>
              <a:t>13/04/2016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6E83-21BB-4077-A01F-3EC628D25A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0826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D546A-789B-4A4B-AE86-D4D6923BC988}" type="datetimeFigureOut">
              <a:rPr lang="es-MX" smtClean="0"/>
              <a:t>13/04/2016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6E83-21BB-4077-A01F-3EC628D25A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1899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D546A-789B-4A4B-AE86-D4D6923BC988}" type="datetimeFigureOut">
              <a:rPr lang="es-MX" smtClean="0"/>
              <a:t>13/04/2016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6E83-21BB-4077-A01F-3EC628D25A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1934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D546A-789B-4A4B-AE86-D4D6923BC988}" type="datetimeFigureOut">
              <a:rPr lang="es-MX" smtClean="0"/>
              <a:t>13/04/2016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6E83-21BB-4077-A01F-3EC628D25A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82779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D546A-789B-4A4B-AE86-D4D6923BC988}" type="datetimeFigureOut">
              <a:rPr lang="es-MX" smtClean="0"/>
              <a:t>13/04/2016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C9B6E83-21BB-4077-A01F-3EC628D25A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98057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hyperlink" Target="http://biblio.juridicas.unam.mx/libros/1/126/6.pdf" TargetMode="External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04552"/>
          </a:xfrm>
        </p:spPr>
        <p:txBody>
          <a:bodyPr>
            <a:noAutofit/>
          </a:bodyPr>
          <a:lstStyle/>
          <a:p>
            <a:pPr algn="ctr"/>
            <a:r>
              <a:rPr lang="es-MX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Perspectiva del Congreso (Parlamento) en el siglo </a:t>
            </a:r>
            <a:r>
              <a:rPr lang="es-MX" b="1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XXI</a:t>
            </a:r>
            <a:endParaRPr lang="es-MX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0" y="656823"/>
            <a:ext cx="12192000" cy="620117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s-MX" sz="4000" i="1" dirty="0" smtClean="0">
              <a:solidFill>
                <a:schemeClr val="accent1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es-MX" sz="5400" i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Bienvenidos!</a:t>
            </a:r>
          </a:p>
          <a:p>
            <a:pPr marL="0" indent="0">
              <a:buNone/>
            </a:pPr>
            <a:endParaRPr lang="es-MX" sz="4000" i="1" dirty="0">
              <a:solidFill>
                <a:schemeClr val="accent1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>
              <a:buNone/>
            </a:pPr>
            <a:endParaRPr lang="es-MX" sz="4000" i="1" dirty="0" smtClean="0">
              <a:solidFill>
                <a:schemeClr val="accent1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>
              <a:buNone/>
            </a:pPr>
            <a:endParaRPr lang="es-MX" sz="4000" i="1" dirty="0">
              <a:solidFill>
                <a:schemeClr val="accent1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>
              <a:buNone/>
            </a:pPr>
            <a:endParaRPr lang="es-MX" sz="4000" i="1" dirty="0" smtClean="0">
              <a:solidFill>
                <a:schemeClr val="accent1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>
              <a:buNone/>
            </a:pPr>
            <a:endParaRPr lang="es-MX" sz="4000" i="1" dirty="0">
              <a:solidFill>
                <a:schemeClr val="accent1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s-MX" sz="5400" i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Buenos días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6235" y="1313645"/>
            <a:ext cx="7077478" cy="4300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656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9890975" cy="837127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Conceptos básicos</a:t>
            </a:r>
            <a:endParaRPr lang="es-MX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837128"/>
            <a:ext cx="12192000" cy="6020872"/>
          </a:xfrm>
        </p:spPr>
        <p:txBody>
          <a:bodyPr>
            <a:normAutofit/>
          </a:bodyPr>
          <a:lstStyle/>
          <a:p>
            <a:r>
              <a:rPr lang="es-MX" sz="2400" dirty="0"/>
              <a:t>Otros hechos importantes fueron:</a:t>
            </a:r>
          </a:p>
          <a:p>
            <a:pPr marL="0" indent="0">
              <a:buNone/>
            </a:pPr>
            <a:endParaRPr lang="es-MX" sz="1200" dirty="0"/>
          </a:p>
          <a:p>
            <a:r>
              <a:rPr lang="es-MX" sz="2400" dirty="0"/>
              <a:t>1.- En </a:t>
            </a:r>
            <a:r>
              <a:rPr lang="es-MX" sz="2400" b="1" dirty="0"/>
              <a:t>1628</a:t>
            </a:r>
            <a:r>
              <a:rPr lang="es-MX" sz="2400" dirty="0"/>
              <a:t>, </a:t>
            </a:r>
            <a:r>
              <a:rPr lang="es-MX" sz="2400" dirty="0" smtClean="0"/>
              <a:t>petición </a:t>
            </a:r>
            <a:r>
              <a:rPr lang="es-MX" sz="2400" dirty="0"/>
              <a:t>de derechos </a:t>
            </a:r>
            <a:r>
              <a:rPr lang="es-MX" sz="2400" dirty="0" smtClean="0"/>
              <a:t>actualiza </a:t>
            </a:r>
            <a:r>
              <a:rPr lang="es-MX" sz="2400" dirty="0"/>
              <a:t>la </a:t>
            </a:r>
            <a:r>
              <a:rPr lang="es-MX" sz="2400" b="1" dirty="0" smtClean="0"/>
              <a:t>Carta</a:t>
            </a:r>
            <a:r>
              <a:rPr lang="es-MX" sz="2400" b="1" dirty="0"/>
              <a:t> </a:t>
            </a:r>
            <a:r>
              <a:rPr lang="es-MX" sz="2400" b="1" dirty="0" smtClean="0"/>
              <a:t>Magna</a:t>
            </a:r>
            <a:r>
              <a:rPr lang="es-MX" sz="2400" dirty="0"/>
              <a:t>, por la cual "nadie podría ser obligado a pagar un </a:t>
            </a:r>
            <a:r>
              <a:rPr lang="es-MX" sz="2400" b="1" dirty="0"/>
              <a:t>impuesto,</a:t>
            </a:r>
            <a:r>
              <a:rPr lang="es-MX" sz="2400" dirty="0"/>
              <a:t> </a:t>
            </a:r>
            <a:r>
              <a:rPr lang="es-MX" sz="2400" b="1" dirty="0">
                <a:solidFill>
                  <a:srgbClr val="FF0000"/>
                </a:solidFill>
              </a:rPr>
              <a:t>sin</a:t>
            </a:r>
            <a:r>
              <a:rPr lang="es-MX" sz="2400" dirty="0"/>
              <a:t> consentimiento del </a:t>
            </a:r>
            <a:r>
              <a:rPr lang="es-MX" sz="2400" b="1" dirty="0"/>
              <a:t>Parlamento</a:t>
            </a:r>
            <a:r>
              <a:rPr lang="es-MX" sz="2400" dirty="0"/>
              <a:t>", </a:t>
            </a:r>
            <a:r>
              <a:rPr lang="es-MX" sz="2400" dirty="0" smtClean="0"/>
              <a:t>y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400" dirty="0"/>
              <a:t>2.-</a:t>
            </a:r>
            <a:r>
              <a:rPr lang="es-MX" sz="2400" u="sng" dirty="0"/>
              <a:t>Nadie podrá ser detenido sin orden de autoridad competente </a:t>
            </a:r>
            <a:r>
              <a:rPr lang="es-MX" sz="2400" dirty="0"/>
              <a:t>o mandamiento judicial.</a:t>
            </a:r>
          </a:p>
          <a:p>
            <a:pPr marL="0" indent="0">
              <a:buNone/>
            </a:pPr>
            <a:endParaRPr lang="es-MX" sz="1200" dirty="0"/>
          </a:p>
          <a:p>
            <a:r>
              <a:rPr lang="es-MX" sz="2400" dirty="0"/>
              <a:t>El </a:t>
            </a:r>
            <a:r>
              <a:rPr lang="es-MX" sz="2400" b="1" dirty="0" smtClean="0"/>
              <a:t>control</a:t>
            </a:r>
            <a:r>
              <a:rPr lang="es-MX" sz="2400" b="1" dirty="0"/>
              <a:t> </a:t>
            </a:r>
            <a:r>
              <a:rPr lang="es-MX" sz="2400" b="1" dirty="0" smtClean="0"/>
              <a:t>político </a:t>
            </a:r>
            <a:r>
              <a:rPr lang="es-MX" sz="2400" dirty="0"/>
              <a:t>aparece cuando se establece la </a:t>
            </a:r>
            <a:r>
              <a:rPr lang="es-MX" sz="2400" b="1" dirty="0"/>
              <a:t>responsabilidad ministerial</a:t>
            </a:r>
            <a:r>
              <a:rPr lang="es-MX" sz="2400" dirty="0"/>
              <a:t>, consuetudinaria y constitucionalmente por el </a:t>
            </a:r>
            <a:r>
              <a:rPr lang="es-MX" sz="2400" b="1" i="1" dirty="0" err="1"/>
              <a:t>Impeachment</a:t>
            </a:r>
            <a:r>
              <a:rPr lang="es-MX" sz="2400" b="1" i="1" dirty="0"/>
              <a:t> </a:t>
            </a:r>
            <a:r>
              <a:rPr lang="es-MX" sz="2400" b="1" i="1" dirty="0" err="1"/>
              <a:t>Act</a:t>
            </a:r>
            <a:r>
              <a:rPr lang="es-MX" sz="2400" b="1" i="1" dirty="0"/>
              <a:t> </a:t>
            </a:r>
            <a:r>
              <a:rPr lang="es-MX" sz="2400" dirty="0"/>
              <a:t>(</a:t>
            </a:r>
            <a:r>
              <a:rPr lang="es-MX" sz="2400" b="1" dirty="0"/>
              <a:t>1711</a:t>
            </a:r>
            <a:r>
              <a:rPr lang="es-MX" sz="2400" dirty="0" smtClean="0"/>
              <a:t>)</a:t>
            </a:r>
            <a:r>
              <a:rPr lang="es-MX" sz="2400" i="1" dirty="0" smtClean="0"/>
              <a:t>;</a:t>
            </a:r>
            <a:endParaRPr lang="es-MX" sz="2400" dirty="0"/>
          </a:p>
          <a:p>
            <a:pPr marL="0" indent="0">
              <a:buNone/>
            </a:pPr>
            <a:endParaRPr lang="es-MX" sz="800" dirty="0"/>
          </a:p>
          <a:p>
            <a:r>
              <a:rPr lang="es-MX" sz="2400" dirty="0" smtClean="0"/>
              <a:t>los </a:t>
            </a:r>
            <a:r>
              <a:rPr lang="es-MX" sz="2400" dirty="0"/>
              <a:t>ministros que han colaborado con la orden real que refrendan, son </a:t>
            </a:r>
            <a:r>
              <a:rPr lang="es-MX" sz="2400" u="sng" dirty="0"/>
              <a:t>responsables ante el Parlamento</a:t>
            </a:r>
            <a:r>
              <a:rPr lang="es-MX" sz="2400" dirty="0"/>
              <a:t>.</a:t>
            </a:r>
          </a:p>
          <a:p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279435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0547797" cy="850006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5. Parlamento eficaz </a:t>
            </a:r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XV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-1" y="850006"/>
            <a:ext cx="12192001" cy="600799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s-MX" sz="1000" dirty="0" smtClean="0"/>
          </a:p>
          <a:p>
            <a:r>
              <a:rPr lang="es-MX" sz="2200" dirty="0" smtClean="0"/>
              <a:t>Para </a:t>
            </a:r>
            <a:r>
              <a:rPr lang="es-MX" sz="2200" dirty="0"/>
              <a:t>que un </a:t>
            </a:r>
            <a:r>
              <a:rPr lang="es-MX" sz="2200" b="1" dirty="0">
                <a:solidFill>
                  <a:srgbClr val="92D050"/>
                </a:solidFill>
              </a:rPr>
              <a:t>P</a:t>
            </a:r>
            <a:r>
              <a:rPr lang="es-MX" sz="2200" b="1" dirty="0" smtClean="0">
                <a:solidFill>
                  <a:srgbClr val="92D050"/>
                </a:solidFill>
              </a:rPr>
              <a:t>arlamento</a:t>
            </a:r>
            <a:r>
              <a:rPr lang="es-MX" sz="2200" dirty="0" smtClean="0">
                <a:solidFill>
                  <a:srgbClr val="92D050"/>
                </a:solidFill>
              </a:rPr>
              <a:t> </a:t>
            </a:r>
            <a:r>
              <a:rPr lang="es-MX" sz="2200" dirty="0" smtClean="0"/>
              <a:t>desempeñe </a:t>
            </a:r>
            <a:r>
              <a:rPr lang="es-MX" sz="2200" b="1" dirty="0"/>
              <a:t>papel activo </a:t>
            </a:r>
            <a:r>
              <a:rPr lang="es-MX" sz="2200" dirty="0" smtClean="0"/>
              <a:t>en </a:t>
            </a:r>
            <a:r>
              <a:rPr lang="es-MX" sz="2200" b="1" dirty="0">
                <a:solidFill>
                  <a:srgbClr val="0070C0"/>
                </a:solidFill>
              </a:rPr>
              <a:t>asuntos internacionales </a:t>
            </a:r>
            <a:r>
              <a:rPr lang="es-MX" sz="2200" dirty="0"/>
              <a:t>debe</a:t>
            </a:r>
            <a:r>
              <a:rPr lang="es-MX" sz="2200" dirty="0" smtClean="0"/>
              <a:t>:</a:t>
            </a:r>
          </a:p>
          <a:p>
            <a:pPr marL="0" indent="0">
              <a:buNone/>
            </a:pPr>
            <a:endParaRPr lang="es-MX" sz="800" dirty="0"/>
          </a:p>
          <a:p>
            <a:pPr lvl="0"/>
            <a:r>
              <a:rPr lang="es-MX" sz="2200" dirty="0"/>
              <a:t>disponer de </a:t>
            </a:r>
            <a:r>
              <a:rPr lang="es-MX" sz="2200" b="1" dirty="0" smtClean="0"/>
              <a:t>base </a:t>
            </a:r>
            <a:r>
              <a:rPr lang="es-MX" sz="2200" b="1" dirty="0"/>
              <a:t>jurídica clara </a:t>
            </a:r>
            <a:r>
              <a:rPr lang="es-MX" sz="2200" dirty="0"/>
              <a:t>para </a:t>
            </a:r>
            <a:r>
              <a:rPr lang="es-MX" sz="2200" b="1" dirty="0"/>
              <a:t>participar</a:t>
            </a:r>
            <a:r>
              <a:rPr lang="es-MX" sz="2200" dirty="0" smtClean="0"/>
              <a:t>;</a:t>
            </a:r>
          </a:p>
          <a:p>
            <a:pPr marL="0" lvl="0" indent="0">
              <a:buNone/>
            </a:pPr>
            <a:endParaRPr lang="es-MX" sz="800" dirty="0"/>
          </a:p>
          <a:p>
            <a:pPr lvl="0"/>
            <a:r>
              <a:rPr lang="es-MX" sz="2200" b="1" dirty="0"/>
              <a:t>ser informado </a:t>
            </a:r>
            <a:r>
              <a:rPr lang="es-MX" sz="2200" dirty="0"/>
              <a:t>con </a:t>
            </a:r>
            <a:r>
              <a:rPr lang="es-MX" sz="2200" b="1" dirty="0"/>
              <a:t>suficiente antelación </a:t>
            </a:r>
            <a:r>
              <a:rPr lang="es-MX" sz="2200" dirty="0"/>
              <a:t>y </a:t>
            </a:r>
            <a:r>
              <a:rPr lang="es-MX" sz="2200" b="1" dirty="0"/>
              <a:t>precisión</a:t>
            </a:r>
            <a:r>
              <a:rPr lang="es-MX" sz="2200" dirty="0"/>
              <a:t> de </a:t>
            </a:r>
            <a:r>
              <a:rPr lang="es-MX" sz="2200" b="1" dirty="0" smtClean="0"/>
              <a:t>políticas</a:t>
            </a:r>
            <a:r>
              <a:rPr lang="es-MX" sz="2200" dirty="0" smtClean="0"/>
              <a:t> </a:t>
            </a:r>
            <a:r>
              <a:rPr lang="es-MX" sz="2200" dirty="0"/>
              <a:t>y </a:t>
            </a:r>
            <a:r>
              <a:rPr lang="es-MX" sz="2200" b="1" dirty="0"/>
              <a:t>negociaciones gubernamentales</a:t>
            </a:r>
            <a:r>
              <a:rPr lang="es-MX" sz="2200" dirty="0"/>
              <a:t>, y sus contextos</a:t>
            </a:r>
            <a:r>
              <a:rPr lang="es-MX" sz="2200" dirty="0" smtClean="0"/>
              <a:t>;</a:t>
            </a:r>
          </a:p>
          <a:p>
            <a:pPr marL="0" lvl="0" indent="0">
              <a:buNone/>
            </a:pPr>
            <a:endParaRPr lang="es-MX" sz="800" dirty="0"/>
          </a:p>
          <a:p>
            <a:pPr lvl="0"/>
            <a:r>
              <a:rPr lang="es-MX" sz="2200" b="1" dirty="0"/>
              <a:t>disponer </a:t>
            </a:r>
            <a:r>
              <a:rPr lang="es-MX" sz="2200" dirty="0"/>
              <a:t>de </a:t>
            </a:r>
            <a:r>
              <a:rPr lang="es-MX" sz="2200" b="1" dirty="0">
                <a:solidFill>
                  <a:srgbClr val="00B050"/>
                </a:solidFill>
              </a:rPr>
              <a:t>recursos</a:t>
            </a:r>
            <a:r>
              <a:rPr lang="es-MX" sz="2200" b="1" dirty="0"/>
              <a:t> </a:t>
            </a:r>
            <a:r>
              <a:rPr lang="es-MX" sz="2200" dirty="0"/>
              <a:t>para </a:t>
            </a:r>
            <a:r>
              <a:rPr lang="es-MX" sz="2200" dirty="0" smtClean="0"/>
              <a:t>estas </a:t>
            </a:r>
            <a:r>
              <a:rPr lang="es-MX" sz="2200" dirty="0"/>
              <a:t>cuestiones, incluyendo </a:t>
            </a:r>
            <a:r>
              <a:rPr lang="es-MX" sz="2200" b="1" dirty="0"/>
              <a:t>competencia </a:t>
            </a:r>
            <a:r>
              <a:rPr lang="es-MX" sz="2200" dirty="0"/>
              <a:t>y </a:t>
            </a:r>
            <a:r>
              <a:rPr lang="es-MX" sz="2200" b="1" dirty="0"/>
              <a:t>experiencia</a:t>
            </a:r>
            <a:r>
              <a:rPr lang="es-MX" sz="2200" dirty="0"/>
              <a:t> de </a:t>
            </a:r>
            <a:r>
              <a:rPr lang="es-MX" sz="2200" b="1" dirty="0">
                <a:solidFill>
                  <a:srgbClr val="92D050"/>
                </a:solidFill>
              </a:rPr>
              <a:t>parlamentarios</a:t>
            </a:r>
            <a:r>
              <a:rPr lang="es-MX" sz="2200" dirty="0"/>
              <a:t>, en </a:t>
            </a:r>
            <a:r>
              <a:rPr lang="es-MX" sz="2200" b="1" dirty="0"/>
              <a:t>comisiones especializadas</a:t>
            </a:r>
            <a:r>
              <a:rPr lang="es-MX" sz="2200" dirty="0" smtClean="0"/>
              <a:t>;</a:t>
            </a:r>
          </a:p>
          <a:p>
            <a:pPr marL="0" lvl="0" indent="0">
              <a:buNone/>
            </a:pPr>
            <a:endParaRPr lang="es-MX" sz="800" dirty="0"/>
          </a:p>
          <a:p>
            <a:pPr lvl="0"/>
            <a:r>
              <a:rPr lang="es-MX" sz="2200" b="1" dirty="0"/>
              <a:t>oportunidad </a:t>
            </a:r>
            <a:r>
              <a:rPr lang="es-MX" sz="2200" dirty="0"/>
              <a:t>de </a:t>
            </a:r>
            <a:r>
              <a:rPr lang="es-MX" sz="2200" b="1" dirty="0"/>
              <a:t>hacer preguntas </a:t>
            </a:r>
            <a:r>
              <a:rPr lang="es-MX" sz="2200" dirty="0"/>
              <a:t>a ministros y negociadores involucrados, </a:t>
            </a:r>
            <a:r>
              <a:rPr lang="es-MX" sz="2200" b="1" dirty="0"/>
              <a:t>expresando opiniones </a:t>
            </a:r>
            <a:r>
              <a:rPr lang="es-MX" sz="2200" dirty="0"/>
              <a:t>(</a:t>
            </a:r>
            <a:r>
              <a:rPr lang="es-MX" sz="2200" b="1" dirty="0">
                <a:solidFill>
                  <a:srgbClr val="FF0000"/>
                </a:solidFill>
              </a:rPr>
              <a:t>no </a:t>
            </a:r>
            <a:r>
              <a:rPr lang="es-MX" sz="2200" dirty="0"/>
              <a:t>necesariamente vinculantes) al </a:t>
            </a:r>
            <a:r>
              <a:rPr lang="es-MX" sz="2200" b="1" dirty="0"/>
              <a:t>gobierno</a:t>
            </a:r>
            <a:r>
              <a:rPr lang="es-MX" sz="2200" dirty="0" smtClean="0"/>
              <a:t>;</a:t>
            </a:r>
          </a:p>
          <a:p>
            <a:pPr marL="0" lvl="0" indent="0">
              <a:buNone/>
            </a:pPr>
            <a:endParaRPr lang="es-MX" sz="800" dirty="0"/>
          </a:p>
          <a:p>
            <a:pPr lvl="0"/>
            <a:r>
              <a:rPr lang="es-MX" sz="2200" b="1" dirty="0"/>
              <a:t>formar </a:t>
            </a:r>
            <a:r>
              <a:rPr lang="es-MX" sz="2200" b="1" dirty="0" smtClean="0"/>
              <a:t>parte </a:t>
            </a:r>
            <a:r>
              <a:rPr lang="es-MX" sz="2200" dirty="0"/>
              <a:t>de </a:t>
            </a:r>
            <a:r>
              <a:rPr lang="es-MX" sz="2200" b="1" dirty="0"/>
              <a:t>delegaciones gubernamentales </a:t>
            </a:r>
            <a:r>
              <a:rPr lang="es-MX" sz="2200" dirty="0">
                <a:solidFill>
                  <a:schemeClr val="tx1"/>
                </a:solidFill>
              </a:rPr>
              <a:t>a</a:t>
            </a:r>
            <a:r>
              <a:rPr lang="es-MX" sz="2200" dirty="0">
                <a:solidFill>
                  <a:srgbClr val="00B0F0"/>
                </a:solidFill>
              </a:rPr>
              <a:t> </a:t>
            </a:r>
            <a:r>
              <a:rPr lang="es-MX" sz="2200" b="1" dirty="0">
                <a:solidFill>
                  <a:srgbClr val="0070C0"/>
                </a:solidFill>
              </a:rPr>
              <a:t>organizaciones </a:t>
            </a:r>
            <a:r>
              <a:rPr lang="es-MX" sz="2200" b="1" dirty="0" smtClean="0">
                <a:solidFill>
                  <a:srgbClr val="0070C0"/>
                </a:solidFill>
              </a:rPr>
              <a:t>internacionales</a:t>
            </a:r>
            <a:r>
              <a:rPr lang="es-MX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71291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0650828" cy="837127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5. Parlamento eficaz </a:t>
            </a:r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XVI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837127"/>
            <a:ext cx="12192000" cy="6020873"/>
          </a:xfrm>
        </p:spPr>
        <p:txBody>
          <a:bodyPr>
            <a:normAutofit/>
          </a:bodyPr>
          <a:lstStyle/>
          <a:p>
            <a:r>
              <a:rPr lang="es-MX" sz="2200" b="1" dirty="0" smtClean="0"/>
              <a:t>Diplomático</a:t>
            </a:r>
            <a:r>
              <a:rPr lang="es-MX" sz="2200" dirty="0" smtClean="0"/>
              <a:t>= un </a:t>
            </a:r>
            <a:r>
              <a:rPr lang="es-MX" sz="2200" b="1" dirty="0"/>
              <a:t>enviado </a:t>
            </a:r>
            <a:r>
              <a:rPr lang="es-MX" sz="2200" dirty="0"/>
              <a:t>del </a:t>
            </a:r>
            <a:r>
              <a:rPr lang="es-MX" sz="2200" b="1" dirty="0"/>
              <a:t>Poder Ejecutivo</a:t>
            </a:r>
            <a:r>
              <a:rPr lang="es-MX" sz="2200" dirty="0"/>
              <a:t>, representa las </a:t>
            </a:r>
            <a:r>
              <a:rPr lang="es-MX" sz="2200" b="1" dirty="0"/>
              <a:t>posiciones</a:t>
            </a:r>
            <a:r>
              <a:rPr lang="es-MX" sz="2200" dirty="0"/>
              <a:t> del </a:t>
            </a:r>
            <a:r>
              <a:rPr lang="es-MX" sz="2200" b="1" dirty="0" smtClean="0"/>
              <a:t>Estado.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200" b="1" dirty="0" smtClean="0">
                <a:solidFill>
                  <a:srgbClr val="92D050"/>
                </a:solidFill>
              </a:rPr>
              <a:t>Parlamentarios</a:t>
            </a:r>
            <a:r>
              <a:rPr lang="es-MX" sz="2200" dirty="0"/>
              <a:t>, en cambio, pueden o </a:t>
            </a:r>
            <a:r>
              <a:rPr lang="es-MX" sz="2200" b="1" dirty="0">
                <a:solidFill>
                  <a:srgbClr val="FF0000"/>
                </a:solidFill>
              </a:rPr>
              <a:t>no</a:t>
            </a:r>
            <a:r>
              <a:rPr lang="es-MX" sz="2200" dirty="0"/>
              <a:t> coincidir con </a:t>
            </a:r>
            <a:r>
              <a:rPr lang="es-MX" sz="2200" b="1" dirty="0" smtClean="0"/>
              <a:t>postura </a:t>
            </a:r>
            <a:r>
              <a:rPr lang="es-MX" sz="2200" b="1" dirty="0"/>
              <a:t>oficial </a:t>
            </a:r>
            <a:r>
              <a:rPr lang="es-MX" sz="2200" dirty="0" smtClean="0"/>
              <a:t>del </a:t>
            </a:r>
            <a:r>
              <a:rPr lang="es-MX" sz="2200" b="1" dirty="0"/>
              <a:t>país.</a:t>
            </a:r>
            <a:r>
              <a:rPr lang="es-MX" sz="2200" dirty="0"/>
              <a:t> T</a:t>
            </a:r>
            <a:r>
              <a:rPr lang="es-MX" sz="2200" dirty="0" smtClean="0"/>
              <a:t>ienen </a:t>
            </a:r>
            <a:r>
              <a:rPr lang="es-MX" sz="2200" b="1" dirty="0" smtClean="0"/>
              <a:t>margen </a:t>
            </a:r>
            <a:r>
              <a:rPr lang="es-MX" sz="2200" dirty="0"/>
              <a:t>de </a:t>
            </a:r>
            <a:r>
              <a:rPr lang="es-MX" sz="2200" b="1" dirty="0"/>
              <a:t>flexibilidad</a:t>
            </a:r>
            <a:r>
              <a:rPr lang="es-MX" sz="2200" dirty="0"/>
              <a:t> del que carece el </a:t>
            </a:r>
            <a:r>
              <a:rPr lang="es-MX" sz="2200" b="1" dirty="0"/>
              <a:t>diplomático</a:t>
            </a:r>
            <a:r>
              <a:rPr lang="es-MX" sz="2200" dirty="0"/>
              <a:t>, y tienden a incorporar a </a:t>
            </a:r>
            <a:r>
              <a:rPr lang="es-MX" sz="2200" b="1" dirty="0" smtClean="0">
                <a:solidFill>
                  <a:srgbClr val="0070C0"/>
                </a:solidFill>
              </a:rPr>
              <a:t>política </a:t>
            </a:r>
            <a:r>
              <a:rPr lang="es-MX" sz="2200" b="1" dirty="0">
                <a:solidFill>
                  <a:srgbClr val="0070C0"/>
                </a:solidFill>
              </a:rPr>
              <a:t>internacional</a:t>
            </a:r>
            <a:r>
              <a:rPr lang="es-MX" sz="2200" dirty="0">
                <a:solidFill>
                  <a:srgbClr val="0070C0"/>
                </a:solidFill>
              </a:rPr>
              <a:t> </a:t>
            </a:r>
            <a:r>
              <a:rPr lang="es-MX" sz="2200" dirty="0"/>
              <a:t>principios de </a:t>
            </a:r>
            <a:r>
              <a:rPr lang="es-MX" sz="2200" b="1" dirty="0" smtClean="0"/>
              <a:t>democracia</a:t>
            </a:r>
            <a:r>
              <a:rPr lang="es-MX" sz="2200" dirty="0" smtClean="0"/>
              <a:t> </a:t>
            </a:r>
            <a:r>
              <a:rPr lang="es-MX" sz="2200" dirty="0"/>
              <a:t>y </a:t>
            </a:r>
            <a:r>
              <a:rPr lang="es-MX" sz="2200" b="1" dirty="0"/>
              <a:t>derechos humanos</a:t>
            </a:r>
            <a:r>
              <a:rPr lang="es-MX" sz="2200" dirty="0"/>
              <a:t>. A menudo esta </a:t>
            </a:r>
            <a:r>
              <a:rPr lang="es-MX" sz="2200" b="1" dirty="0"/>
              <a:t>flexibilidad</a:t>
            </a:r>
            <a:r>
              <a:rPr lang="es-MX" sz="2200" dirty="0"/>
              <a:t> </a:t>
            </a:r>
            <a:r>
              <a:rPr lang="es-MX" sz="2200" dirty="0" smtClean="0"/>
              <a:t>les permite </a:t>
            </a:r>
            <a:r>
              <a:rPr lang="es-MX" sz="2200" b="1" dirty="0" smtClean="0"/>
              <a:t>dialogar </a:t>
            </a:r>
            <a:r>
              <a:rPr lang="es-MX" sz="2200" dirty="0"/>
              <a:t>de forma más abierta con sus </a:t>
            </a:r>
            <a:r>
              <a:rPr lang="es-MX" sz="2200" b="1" dirty="0"/>
              <a:t>contrapartes </a:t>
            </a:r>
            <a:r>
              <a:rPr lang="es-MX" sz="2200" dirty="0"/>
              <a:t>de otros países y </a:t>
            </a:r>
            <a:r>
              <a:rPr lang="es-MX" sz="2200" b="1" dirty="0"/>
              <a:t>aportar soluciones innovadoras</a:t>
            </a:r>
            <a:r>
              <a:rPr lang="es-MX" sz="2200" dirty="0"/>
              <a:t>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200" dirty="0" smtClean="0"/>
              <a:t>«</a:t>
            </a:r>
            <a:r>
              <a:rPr lang="es-MX" sz="2200" b="1" dirty="0" smtClean="0">
                <a:solidFill>
                  <a:srgbClr val="92D050"/>
                </a:solidFill>
              </a:rPr>
              <a:t>Diplomacia </a:t>
            </a:r>
            <a:r>
              <a:rPr lang="es-MX" sz="2200" b="1" dirty="0">
                <a:solidFill>
                  <a:srgbClr val="92D050"/>
                </a:solidFill>
              </a:rPr>
              <a:t>parlamentaria</a:t>
            </a:r>
            <a:r>
              <a:rPr lang="es-MX" sz="2200" dirty="0"/>
              <a:t>» </a:t>
            </a:r>
            <a:r>
              <a:rPr lang="es-MX" sz="2200" u="sng" dirty="0"/>
              <a:t>abarca todo tipo de </a:t>
            </a:r>
            <a:r>
              <a:rPr lang="es-MX" sz="2200" b="1" u="sng" dirty="0"/>
              <a:t>cooperación</a:t>
            </a:r>
            <a:r>
              <a:rPr lang="es-MX" sz="2200" u="sng" dirty="0"/>
              <a:t> </a:t>
            </a:r>
            <a:r>
              <a:rPr lang="es-MX" sz="2200" dirty="0"/>
              <a:t>entre </a:t>
            </a:r>
            <a:r>
              <a:rPr lang="es-MX" sz="2200" b="1" dirty="0" smtClean="0">
                <a:solidFill>
                  <a:srgbClr val="92D050"/>
                </a:solidFill>
              </a:rPr>
              <a:t>parlamentarios</a:t>
            </a:r>
            <a:r>
              <a:rPr lang="es-MX" sz="2200" b="1" dirty="0" smtClean="0"/>
              <a:t>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200" dirty="0" smtClean="0"/>
              <a:t>Cobró </a:t>
            </a:r>
            <a:r>
              <a:rPr lang="es-MX" sz="2200" dirty="0"/>
              <a:t>importancia </a:t>
            </a:r>
            <a:r>
              <a:rPr lang="es-MX" sz="2200" dirty="0" smtClean="0"/>
              <a:t>en la </a:t>
            </a:r>
            <a:r>
              <a:rPr lang="es-MX" sz="2200" dirty="0"/>
              <a:t>«</a:t>
            </a:r>
            <a:r>
              <a:rPr lang="es-MX" sz="2200" b="1" dirty="0">
                <a:solidFill>
                  <a:srgbClr val="0070C0"/>
                </a:solidFill>
              </a:rPr>
              <a:t>guerra fría</a:t>
            </a:r>
            <a:r>
              <a:rPr lang="es-MX" sz="2200" dirty="0"/>
              <a:t>». Mientras los </a:t>
            </a:r>
            <a:r>
              <a:rPr lang="es-MX" sz="2200" b="1" dirty="0"/>
              <a:t>gobiernos</a:t>
            </a:r>
            <a:r>
              <a:rPr lang="es-MX" sz="2200" dirty="0"/>
              <a:t> desarrollaban el «proceso de Helsinki»–</a:t>
            </a:r>
            <a:r>
              <a:rPr lang="es-MX" sz="2200" b="1" dirty="0"/>
              <a:t>mecanismo </a:t>
            </a:r>
            <a:r>
              <a:rPr lang="es-MX" sz="2200" dirty="0"/>
              <a:t>para </a:t>
            </a:r>
            <a:r>
              <a:rPr lang="es-MX" sz="2200" dirty="0" smtClean="0"/>
              <a:t>diálogo </a:t>
            </a:r>
            <a:r>
              <a:rPr lang="es-MX" sz="2200" dirty="0"/>
              <a:t>sobre </a:t>
            </a:r>
            <a:r>
              <a:rPr lang="es-MX" sz="2200" dirty="0" smtClean="0"/>
              <a:t>cooperación </a:t>
            </a:r>
            <a:r>
              <a:rPr lang="es-MX" sz="2200" dirty="0"/>
              <a:t>y seguridad en </a:t>
            </a:r>
            <a:r>
              <a:rPr lang="es-MX" sz="2200" b="1" dirty="0">
                <a:solidFill>
                  <a:srgbClr val="00B0F0"/>
                </a:solidFill>
              </a:rPr>
              <a:t>Europa</a:t>
            </a:r>
            <a:r>
              <a:rPr lang="es-MX" sz="2200" dirty="0"/>
              <a:t> </a:t>
            </a:r>
            <a:r>
              <a:rPr lang="es-MX" sz="2200" dirty="0" smtClean="0"/>
              <a:t>–</a:t>
            </a:r>
            <a:r>
              <a:rPr lang="es-MX" sz="2200" b="1" dirty="0" smtClean="0">
                <a:solidFill>
                  <a:srgbClr val="92D050"/>
                </a:solidFill>
              </a:rPr>
              <a:t>parlamentarios</a:t>
            </a:r>
            <a:r>
              <a:rPr lang="es-MX" sz="2200" dirty="0" smtClean="0"/>
              <a:t> </a:t>
            </a:r>
            <a:r>
              <a:rPr lang="es-MX" sz="2200" dirty="0"/>
              <a:t>iniciaron un </a:t>
            </a:r>
            <a:r>
              <a:rPr lang="es-MX" sz="2200" b="1" dirty="0"/>
              <a:t>proceso paralelo </a:t>
            </a:r>
            <a:r>
              <a:rPr lang="es-MX" sz="2200" dirty="0"/>
              <a:t>en </a:t>
            </a:r>
            <a:r>
              <a:rPr lang="es-MX" sz="2200" b="1" dirty="0" smtClean="0"/>
              <a:t>UIP</a:t>
            </a:r>
            <a:r>
              <a:rPr lang="es-MX" sz="2200" dirty="0"/>
              <a:t>, para buscar </a:t>
            </a:r>
            <a:r>
              <a:rPr lang="es-MX" sz="2200" dirty="0" smtClean="0"/>
              <a:t>soluciones, cuando </a:t>
            </a:r>
            <a:r>
              <a:rPr lang="es-MX" sz="2200" b="1" dirty="0"/>
              <a:t>negociaciones gubernamentales </a:t>
            </a:r>
            <a:r>
              <a:rPr lang="es-MX" sz="2200" dirty="0"/>
              <a:t>se encontraban en </a:t>
            </a:r>
            <a:r>
              <a:rPr lang="es-MX" sz="2200" dirty="0" smtClean="0"/>
              <a:t>punto </a:t>
            </a:r>
            <a:r>
              <a:rPr lang="es-MX" sz="2200" dirty="0"/>
              <a:t>muerto</a:t>
            </a:r>
            <a:r>
              <a:rPr lang="es-MX" sz="2200" dirty="0" smtClean="0"/>
              <a:t>.</a:t>
            </a:r>
            <a:endParaRPr lang="es-MX" sz="2200" dirty="0"/>
          </a:p>
          <a:p>
            <a:r>
              <a:rPr lang="es-MX" dirty="0"/>
              <a:t> 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51834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0586434" cy="862885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5. Parlamento eficaz </a:t>
            </a:r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XVII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862885"/>
            <a:ext cx="12192000" cy="5995115"/>
          </a:xfrm>
        </p:spPr>
        <p:txBody>
          <a:bodyPr/>
          <a:lstStyle/>
          <a:p>
            <a:r>
              <a:rPr lang="es-MX" sz="2400" b="1" dirty="0" smtClean="0">
                <a:solidFill>
                  <a:srgbClr val="92D050"/>
                </a:solidFill>
              </a:rPr>
              <a:t>Parlamentarios</a:t>
            </a:r>
            <a:r>
              <a:rPr lang="es-MX" sz="2400" dirty="0" smtClean="0"/>
              <a:t> </a:t>
            </a:r>
            <a:r>
              <a:rPr lang="es-MX" sz="2400" dirty="0"/>
              <a:t>deben formar parte, </a:t>
            </a:r>
            <a:r>
              <a:rPr lang="es-MX" sz="2400" b="1" dirty="0"/>
              <a:t>de pleno derecho</a:t>
            </a:r>
            <a:r>
              <a:rPr lang="es-MX" sz="2400" dirty="0"/>
              <a:t>, de </a:t>
            </a:r>
            <a:r>
              <a:rPr lang="es-MX" sz="2400" b="1" dirty="0" smtClean="0"/>
              <a:t>delegaciones </a:t>
            </a:r>
            <a:r>
              <a:rPr lang="es-MX" sz="2400" b="1" dirty="0"/>
              <a:t>gubernamentales </a:t>
            </a:r>
            <a:r>
              <a:rPr lang="es-MX" sz="2400" dirty="0"/>
              <a:t>a </a:t>
            </a:r>
            <a:r>
              <a:rPr lang="es-MX" sz="2400" b="1" dirty="0">
                <a:solidFill>
                  <a:srgbClr val="00B0F0"/>
                </a:solidFill>
              </a:rPr>
              <a:t>organizaciones </a:t>
            </a:r>
            <a:r>
              <a:rPr lang="es-MX" sz="2400" b="1" dirty="0" smtClean="0">
                <a:solidFill>
                  <a:srgbClr val="00B0F0"/>
                </a:solidFill>
              </a:rPr>
              <a:t>internacionales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1000" dirty="0"/>
          </a:p>
          <a:p>
            <a:r>
              <a:rPr lang="es-MX" sz="2400" dirty="0" smtClean="0"/>
              <a:t>La </a:t>
            </a:r>
            <a:r>
              <a:rPr lang="es-MX" sz="2400" dirty="0"/>
              <a:t>mejor manera de colmar </a:t>
            </a:r>
            <a:r>
              <a:rPr lang="es-MX" sz="2400" b="1" dirty="0" smtClean="0"/>
              <a:t>brecha </a:t>
            </a:r>
            <a:r>
              <a:rPr lang="es-MX" sz="2400" b="1" dirty="0"/>
              <a:t>democrática </a:t>
            </a:r>
            <a:r>
              <a:rPr lang="es-MX" sz="2400" dirty="0"/>
              <a:t>a </a:t>
            </a:r>
            <a:r>
              <a:rPr lang="es-MX" sz="2400" b="1" dirty="0">
                <a:solidFill>
                  <a:srgbClr val="00B0F0"/>
                </a:solidFill>
              </a:rPr>
              <a:t>nivel internacional </a:t>
            </a:r>
            <a:r>
              <a:rPr lang="es-MX" sz="2400" dirty="0"/>
              <a:t>consiste en utilizar </a:t>
            </a:r>
            <a:r>
              <a:rPr lang="es-MX" sz="2400" b="1" dirty="0" smtClean="0">
                <a:solidFill>
                  <a:srgbClr val="92D050"/>
                </a:solidFill>
              </a:rPr>
              <a:t>asambleas </a:t>
            </a:r>
            <a:r>
              <a:rPr lang="es-MX" sz="2400" b="1" dirty="0">
                <a:solidFill>
                  <a:srgbClr val="92D050"/>
                </a:solidFill>
              </a:rPr>
              <a:t>parlamentarias</a:t>
            </a:r>
            <a:r>
              <a:rPr lang="es-MX" sz="2400" dirty="0"/>
              <a:t>, cuya </a:t>
            </a:r>
            <a:r>
              <a:rPr lang="es-MX" sz="2400" b="1" dirty="0"/>
              <a:t>legitimidad</a:t>
            </a:r>
            <a:r>
              <a:rPr lang="es-MX" sz="2400" dirty="0"/>
              <a:t> deriva de </a:t>
            </a:r>
            <a:r>
              <a:rPr lang="es-MX" sz="2400" b="1" dirty="0"/>
              <a:t>elecciones democráticas </a:t>
            </a:r>
            <a:r>
              <a:rPr lang="es-MX" sz="2400" dirty="0"/>
              <a:t>a </a:t>
            </a:r>
            <a:r>
              <a:rPr lang="es-MX" sz="2400" b="1" dirty="0"/>
              <a:t>escala nacional</a:t>
            </a:r>
            <a:r>
              <a:rPr lang="es-MX" sz="2400" dirty="0" smtClean="0"/>
              <a:t>.</a:t>
            </a:r>
          </a:p>
          <a:p>
            <a:endParaRPr lang="es-MX" sz="2400" dirty="0"/>
          </a:p>
          <a:p>
            <a:r>
              <a:rPr lang="es-MX" sz="2400" b="1" dirty="0" smtClean="0"/>
              <a:t>Eficacia </a:t>
            </a:r>
            <a:r>
              <a:rPr lang="es-MX" sz="2400" dirty="0"/>
              <a:t>de un </a:t>
            </a:r>
            <a:r>
              <a:rPr lang="es-MX" sz="2400" b="1" dirty="0">
                <a:solidFill>
                  <a:srgbClr val="92D050"/>
                </a:solidFill>
              </a:rPr>
              <a:t>parlamento </a:t>
            </a:r>
            <a:r>
              <a:rPr lang="es-MX" sz="2400" dirty="0"/>
              <a:t>depende de </a:t>
            </a:r>
            <a:r>
              <a:rPr lang="es-MX" sz="2400" b="1" dirty="0" smtClean="0"/>
              <a:t>disponibilidad </a:t>
            </a:r>
            <a:r>
              <a:rPr lang="es-MX" sz="2400" dirty="0"/>
              <a:t>de </a:t>
            </a:r>
            <a:r>
              <a:rPr lang="es-MX" sz="2400" b="1" dirty="0"/>
              <a:t>recursos humanos </a:t>
            </a:r>
            <a:r>
              <a:rPr lang="es-MX" sz="2400" dirty="0"/>
              <a:t>y </a:t>
            </a:r>
            <a:r>
              <a:rPr lang="es-MX" sz="2400" b="1" dirty="0"/>
              <a:t>materiales</a:t>
            </a:r>
            <a:r>
              <a:rPr lang="es-MX" sz="2400" dirty="0"/>
              <a:t>, incluyendo </a:t>
            </a:r>
            <a:r>
              <a:rPr lang="es-MX" sz="2400" b="1" dirty="0" smtClean="0"/>
              <a:t>información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1000" dirty="0"/>
          </a:p>
          <a:p>
            <a:r>
              <a:rPr lang="es-MX" sz="2400" b="1" dirty="0" smtClean="0">
                <a:solidFill>
                  <a:srgbClr val="00B0F0"/>
                </a:solidFill>
              </a:rPr>
              <a:t>Cooperación </a:t>
            </a:r>
            <a:r>
              <a:rPr lang="es-MX" sz="2400" b="1" dirty="0">
                <a:solidFill>
                  <a:srgbClr val="00B0F0"/>
                </a:solidFill>
              </a:rPr>
              <a:t>internacional</a:t>
            </a:r>
            <a:r>
              <a:rPr lang="es-MX" sz="2400" dirty="0"/>
              <a:t> debe contribuir a </a:t>
            </a:r>
            <a:r>
              <a:rPr lang="es-MX" sz="2400" b="1" dirty="0"/>
              <a:t>subsanar insuficiencias</a:t>
            </a:r>
            <a:r>
              <a:rPr lang="es-MX" sz="2400" dirty="0"/>
              <a:t>, a nivel </a:t>
            </a:r>
            <a:r>
              <a:rPr lang="es-MX" sz="2400" b="1" dirty="0"/>
              <a:t>bilateral</a:t>
            </a:r>
            <a:r>
              <a:rPr lang="es-MX" sz="2400" dirty="0"/>
              <a:t> y </a:t>
            </a:r>
            <a:r>
              <a:rPr lang="es-MX" sz="2400" b="1" dirty="0"/>
              <a:t>multilateral. </a:t>
            </a:r>
            <a:endParaRPr lang="es-MX" sz="2400" b="1" dirty="0" smtClean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04097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28049"/>
          </a:xfrm>
        </p:spPr>
        <p:txBody>
          <a:bodyPr>
            <a:noAutofit/>
          </a:bodyPr>
          <a:lstStyle/>
          <a:p>
            <a:pPr algn="ctr"/>
            <a:r>
              <a:rPr lang="es-MX" sz="38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¿Qué tan importantes son las siguientes funciones?</a:t>
            </a:r>
            <a:endParaRPr lang="es-MX" sz="3800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8608488"/>
              </p:ext>
            </p:extLst>
          </p:nvPr>
        </p:nvGraphicFramePr>
        <p:xfrm>
          <a:off x="218364" y="928049"/>
          <a:ext cx="11655187" cy="5914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1674"/>
                <a:gridCol w="1785535"/>
                <a:gridCol w="2066721"/>
                <a:gridCol w="1841773"/>
                <a:gridCol w="1954247"/>
                <a:gridCol w="1715237"/>
              </a:tblGrid>
              <a:tr h="651102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MX" dirty="0" smtClean="0"/>
                        <a:t>                       </a:t>
                      </a:r>
                      <a:r>
                        <a:rPr lang="es-MX" dirty="0" err="1" smtClean="0"/>
                        <a:t>Parlamen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 smtClean="0"/>
                    </a:p>
                    <a:p>
                      <a:r>
                        <a:rPr lang="es-MX" dirty="0" err="1" smtClean="0"/>
                        <a:t>tarios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 smtClean="0"/>
                    </a:p>
                    <a:p>
                      <a:pPr algn="r"/>
                      <a:r>
                        <a:rPr lang="es-MX" dirty="0" smtClean="0"/>
                        <a:t>Opinión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 smtClean="0"/>
                    </a:p>
                    <a:p>
                      <a:r>
                        <a:rPr lang="es-MX" dirty="0" smtClean="0"/>
                        <a:t>Pública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Diferencia</a:t>
                      </a:r>
                      <a:endParaRPr lang="es-MX" dirty="0"/>
                    </a:p>
                  </a:txBody>
                  <a:tcPr/>
                </a:tc>
              </a:tr>
              <a:tr h="7441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Función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Muy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Importante % (1) 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Bastante importante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%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Muy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Importante % (2)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Bastante importante</a:t>
                      </a:r>
                      <a:endParaRPr lang="es-MX" sz="16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%</a:t>
                      </a:r>
                      <a:endParaRPr lang="es-MX" sz="16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(1)-(2)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6092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Crear leyes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85.2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11.0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49.8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26.3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35.4</a:t>
                      </a:r>
                      <a:endParaRPr lang="es-MX" sz="16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6092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Exigir al gobierno que rinda cuentas</a:t>
                      </a:r>
                      <a:endParaRPr lang="es-MX" sz="16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71.3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22.1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52.8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28.1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18.5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5934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Control financiero</a:t>
                      </a:r>
                      <a:endParaRPr lang="es-MX" sz="16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66.8</a:t>
                      </a:r>
                      <a:endParaRPr lang="es-MX" sz="16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23.3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48.1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27.7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18.7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6092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Respaldar a su partido</a:t>
                      </a:r>
                      <a:endParaRPr lang="es-MX" sz="16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41.4</a:t>
                      </a:r>
                      <a:endParaRPr lang="es-MX" sz="16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37.0</a:t>
                      </a:r>
                      <a:endParaRPr lang="es-MX" sz="16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25.5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27.1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15.9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6092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Resolver problemas de su distrito</a:t>
                      </a:r>
                      <a:endParaRPr lang="es-MX" sz="16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60.0</a:t>
                      </a:r>
                      <a:endParaRPr lang="es-MX" sz="16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27.0</a:t>
                      </a:r>
                      <a:endParaRPr lang="es-MX" sz="16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71.4</a:t>
                      </a:r>
                      <a:endParaRPr lang="es-MX" sz="16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15.5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-11.4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7441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Promover intereses y economía de su distrito</a:t>
                      </a:r>
                      <a:endParaRPr lang="es-MX" sz="16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49.8</a:t>
                      </a:r>
                      <a:endParaRPr lang="es-MX" sz="16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31.2</a:t>
                      </a:r>
                      <a:endParaRPr lang="es-MX" sz="16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56.9</a:t>
                      </a:r>
                      <a:endParaRPr lang="es-MX" sz="16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27.6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-7.1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7441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Trabajar con organizaciones sociales</a:t>
                      </a:r>
                      <a:endParaRPr lang="es-MX" sz="16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47.0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36.1</a:t>
                      </a:r>
                      <a:endParaRPr lang="es-MX" sz="16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33.2</a:t>
                      </a:r>
                      <a:endParaRPr lang="es-MX" sz="16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28.4</a:t>
                      </a:r>
                      <a:endParaRPr lang="es-MX" sz="16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13.8</a:t>
                      </a:r>
                      <a:endParaRPr lang="es-MX" sz="16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645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9763399" cy="798490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Preparar el </a:t>
            </a:r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futuro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798490"/>
            <a:ext cx="12192000" cy="6059509"/>
          </a:xfrm>
        </p:spPr>
        <p:txBody>
          <a:bodyPr>
            <a:normAutofit lnSpcReduction="10000"/>
          </a:bodyPr>
          <a:lstStyle/>
          <a:p>
            <a:r>
              <a:rPr lang="es-MX" sz="2000" dirty="0"/>
              <a:t>En este </a:t>
            </a:r>
            <a:r>
              <a:rPr lang="es-MX" sz="2000" b="1" dirty="0"/>
              <a:t>siglo XXI</a:t>
            </a:r>
            <a:r>
              <a:rPr lang="es-MX" sz="2000" dirty="0"/>
              <a:t>, las </a:t>
            </a:r>
            <a:r>
              <a:rPr lang="es-MX" sz="2000" b="1" dirty="0"/>
              <a:t>sociedades</a:t>
            </a:r>
            <a:r>
              <a:rPr lang="es-MX" sz="2000" dirty="0"/>
              <a:t> </a:t>
            </a:r>
            <a:r>
              <a:rPr lang="es-MX" sz="2000" dirty="0" smtClean="0"/>
              <a:t>enfrentan </a:t>
            </a:r>
            <a:r>
              <a:rPr lang="es-MX" sz="2000" dirty="0"/>
              <a:t>ingentes </a:t>
            </a:r>
            <a:r>
              <a:rPr lang="es-MX" sz="2000" b="1" dirty="0" smtClean="0"/>
              <a:t>desafíos</a:t>
            </a:r>
            <a:r>
              <a:rPr lang="es-MX" sz="2000" dirty="0" smtClean="0"/>
              <a:t>.</a:t>
            </a:r>
          </a:p>
          <a:p>
            <a:pPr marL="0" indent="0">
              <a:buNone/>
            </a:pPr>
            <a:endParaRPr lang="es-MX" sz="800" dirty="0" smtClean="0"/>
          </a:p>
          <a:p>
            <a:r>
              <a:rPr lang="es-MX" sz="2000" b="1" dirty="0" smtClean="0"/>
              <a:t>Todos </a:t>
            </a:r>
            <a:r>
              <a:rPr lang="es-MX" sz="2000" dirty="0"/>
              <a:t>los </a:t>
            </a:r>
            <a:r>
              <a:rPr lang="es-MX" sz="2000" b="1" dirty="0"/>
              <a:t>gobiernos</a:t>
            </a:r>
            <a:r>
              <a:rPr lang="es-MX" sz="2000" dirty="0"/>
              <a:t> deben hacer frente a </a:t>
            </a:r>
            <a:r>
              <a:rPr lang="es-MX" sz="2000" b="1" dirty="0"/>
              <a:t>nuevas presiones </a:t>
            </a:r>
            <a:r>
              <a:rPr lang="es-MX" sz="2000" dirty="0"/>
              <a:t>(sobre la </a:t>
            </a:r>
            <a:r>
              <a:rPr lang="es-MX" sz="2000" b="1" dirty="0">
                <a:solidFill>
                  <a:srgbClr val="00B050"/>
                </a:solidFill>
              </a:rPr>
              <a:t>economía</a:t>
            </a:r>
            <a:r>
              <a:rPr lang="es-MX" sz="2000" dirty="0"/>
              <a:t>, </a:t>
            </a:r>
            <a:r>
              <a:rPr lang="es-MX" sz="2000" b="1" dirty="0">
                <a:solidFill>
                  <a:srgbClr val="0070C0"/>
                </a:solidFill>
              </a:rPr>
              <a:t>medio ambiente</a:t>
            </a:r>
            <a:r>
              <a:rPr lang="es-MX" sz="2000" dirty="0"/>
              <a:t>, </a:t>
            </a:r>
            <a:r>
              <a:rPr lang="es-MX" sz="2000" b="1" dirty="0">
                <a:solidFill>
                  <a:srgbClr val="00B0F0"/>
                </a:solidFill>
              </a:rPr>
              <a:t>salud</a:t>
            </a:r>
            <a:r>
              <a:rPr lang="es-MX" sz="2000" dirty="0"/>
              <a:t>, </a:t>
            </a:r>
            <a:r>
              <a:rPr lang="es-MX" sz="2000" b="1" dirty="0">
                <a:solidFill>
                  <a:srgbClr val="FFC000"/>
                </a:solidFill>
              </a:rPr>
              <a:t>seguridad</a:t>
            </a:r>
            <a:r>
              <a:rPr lang="es-MX" sz="2000" dirty="0"/>
              <a:t>) con </a:t>
            </a:r>
            <a:r>
              <a:rPr lang="es-MX" sz="2000" b="1" dirty="0"/>
              <a:t>políticas</a:t>
            </a:r>
            <a:r>
              <a:rPr lang="es-MX" sz="2000" dirty="0"/>
              <a:t> y </a:t>
            </a:r>
            <a:r>
              <a:rPr lang="es-MX" sz="2000" b="1" dirty="0"/>
              <a:t>programas</a:t>
            </a:r>
            <a:r>
              <a:rPr lang="es-MX" sz="2000" dirty="0"/>
              <a:t> que incrementen el </a:t>
            </a:r>
            <a:r>
              <a:rPr lang="es-MX" sz="2000" b="1" dirty="0"/>
              <a:t>bienestar </a:t>
            </a:r>
            <a:r>
              <a:rPr lang="es-MX" sz="2000" dirty="0"/>
              <a:t>de la </a:t>
            </a:r>
            <a:r>
              <a:rPr lang="es-MX" sz="2000" b="1" dirty="0"/>
              <a:t>población</a:t>
            </a:r>
            <a:r>
              <a:rPr lang="es-MX" sz="2000" dirty="0" smtClean="0"/>
              <a:t>. </a:t>
            </a:r>
            <a:r>
              <a:rPr lang="es-MX" sz="2000" dirty="0"/>
              <a:t>U</a:t>
            </a:r>
            <a:r>
              <a:rPr lang="es-MX" sz="2000" dirty="0" smtClean="0"/>
              <a:t>n </a:t>
            </a:r>
            <a:r>
              <a:rPr lang="es-MX" sz="2000" b="1" dirty="0"/>
              <a:t>reto </a:t>
            </a:r>
            <a:r>
              <a:rPr lang="es-MX" sz="2000" dirty="0"/>
              <a:t>para la </a:t>
            </a:r>
            <a:r>
              <a:rPr lang="es-MX" sz="2000" b="1" dirty="0"/>
              <a:t>creatividad </a:t>
            </a:r>
            <a:r>
              <a:rPr lang="es-MX" sz="2000" dirty="0"/>
              <a:t>y </a:t>
            </a:r>
            <a:r>
              <a:rPr lang="es-MX" sz="2000" b="1" dirty="0"/>
              <a:t>capacidad</a:t>
            </a:r>
            <a:r>
              <a:rPr lang="es-MX" sz="2000" dirty="0"/>
              <a:t> de </a:t>
            </a:r>
            <a:r>
              <a:rPr lang="es-MX" sz="2000" b="1" dirty="0"/>
              <a:t>cooperar</a:t>
            </a:r>
            <a:r>
              <a:rPr lang="es-MX" sz="2000" dirty="0"/>
              <a:t> en un </a:t>
            </a:r>
            <a:r>
              <a:rPr lang="es-MX" sz="2000" b="1" dirty="0"/>
              <a:t>propósito </a:t>
            </a:r>
            <a:r>
              <a:rPr lang="es-MX" sz="2000" b="1" dirty="0" smtClean="0"/>
              <a:t>común</a:t>
            </a:r>
            <a:r>
              <a:rPr lang="es-MX" sz="2000" dirty="0" smtClean="0"/>
              <a:t>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000" dirty="0" smtClean="0"/>
              <a:t>Los </a:t>
            </a:r>
            <a:r>
              <a:rPr lang="es-MX" sz="2000" b="1" dirty="0">
                <a:solidFill>
                  <a:srgbClr val="92D050"/>
                </a:solidFill>
              </a:rPr>
              <a:t>parlamentos</a:t>
            </a:r>
            <a:r>
              <a:rPr lang="es-MX" sz="2000" dirty="0"/>
              <a:t>, además de sus </a:t>
            </a:r>
            <a:r>
              <a:rPr lang="es-MX" sz="2000" b="1" dirty="0">
                <a:solidFill>
                  <a:srgbClr val="92D050"/>
                </a:solidFill>
              </a:rPr>
              <a:t>funciones legislativas</a:t>
            </a:r>
            <a:r>
              <a:rPr lang="es-MX" sz="2000" dirty="0"/>
              <a:t>, de </a:t>
            </a:r>
            <a:r>
              <a:rPr lang="es-MX" sz="2000" b="1" dirty="0"/>
              <a:t>control</a:t>
            </a:r>
            <a:r>
              <a:rPr lang="es-MX" sz="2000" dirty="0"/>
              <a:t> y otras, tienen </a:t>
            </a:r>
            <a:r>
              <a:rPr lang="es-MX" sz="2000" b="1" dirty="0"/>
              <a:t>atributos </a:t>
            </a:r>
            <a:r>
              <a:rPr lang="es-MX" sz="2000" dirty="0" smtClean="0"/>
              <a:t>que </a:t>
            </a:r>
            <a:r>
              <a:rPr lang="es-MX" sz="2000" dirty="0"/>
              <a:t>les </a:t>
            </a:r>
            <a:r>
              <a:rPr lang="es-MX" sz="2000" u="sng" dirty="0"/>
              <a:t>permiten contribuir a enfrentar </a:t>
            </a:r>
            <a:r>
              <a:rPr lang="es-MX" sz="2000" dirty="0"/>
              <a:t>estos </a:t>
            </a:r>
            <a:r>
              <a:rPr lang="es-MX" sz="2000" b="1" dirty="0"/>
              <a:t>problemas</a:t>
            </a:r>
            <a:r>
              <a:rPr lang="es-MX" sz="2000" dirty="0"/>
              <a:t>:</a:t>
            </a:r>
          </a:p>
          <a:p>
            <a:pPr marL="0" indent="0">
              <a:buNone/>
            </a:pPr>
            <a:endParaRPr lang="es-MX" sz="800" dirty="0"/>
          </a:p>
          <a:p>
            <a:pPr lvl="0"/>
            <a:r>
              <a:rPr lang="es-MX" sz="2000" b="1" dirty="0"/>
              <a:t>representan</a:t>
            </a:r>
            <a:r>
              <a:rPr lang="es-MX" sz="2000" dirty="0"/>
              <a:t> al </a:t>
            </a:r>
            <a:r>
              <a:rPr lang="es-MX" sz="2000" b="1" dirty="0"/>
              <a:t>pueblo</a:t>
            </a:r>
            <a:r>
              <a:rPr lang="es-MX" sz="2000" dirty="0"/>
              <a:t> en toda su </a:t>
            </a:r>
            <a:r>
              <a:rPr lang="es-MX" sz="2000" b="1" dirty="0"/>
              <a:t>diversidad</a:t>
            </a:r>
            <a:r>
              <a:rPr lang="es-MX" sz="2000" dirty="0"/>
              <a:t> y pueden hablar en su </a:t>
            </a:r>
            <a:r>
              <a:rPr lang="es-MX" sz="2000" b="1" dirty="0"/>
              <a:t>nombre</a:t>
            </a:r>
            <a:r>
              <a:rPr lang="es-MX" sz="2000" dirty="0" smtClean="0"/>
              <a:t>;</a:t>
            </a:r>
          </a:p>
          <a:p>
            <a:pPr marL="0" lvl="0" indent="0">
              <a:buNone/>
            </a:pPr>
            <a:endParaRPr lang="es-MX" sz="800" dirty="0"/>
          </a:p>
          <a:p>
            <a:pPr lvl="0"/>
            <a:r>
              <a:rPr lang="es-MX" sz="2000" dirty="0"/>
              <a:t>pueden dar al conocer </a:t>
            </a:r>
            <a:r>
              <a:rPr lang="es-MX" sz="2000" b="1" dirty="0"/>
              <a:t>opciones </a:t>
            </a:r>
            <a:r>
              <a:rPr lang="es-MX" sz="2000" dirty="0"/>
              <a:t>y </a:t>
            </a:r>
            <a:r>
              <a:rPr lang="es-MX" sz="2000" b="1" dirty="0"/>
              <a:t>dilemas</a:t>
            </a:r>
            <a:r>
              <a:rPr lang="es-MX" sz="2000" dirty="0"/>
              <a:t> del </a:t>
            </a:r>
            <a:r>
              <a:rPr lang="es-MX" sz="2000" b="1" dirty="0"/>
              <a:t>gobierno</a:t>
            </a:r>
            <a:r>
              <a:rPr lang="es-MX" sz="2000" dirty="0" smtClean="0"/>
              <a:t>,</a:t>
            </a:r>
          </a:p>
          <a:p>
            <a:pPr marL="0" lvl="0" indent="0">
              <a:buNone/>
            </a:pPr>
            <a:endParaRPr lang="es-MX" sz="800" dirty="0"/>
          </a:p>
          <a:p>
            <a:pPr lvl="0"/>
            <a:r>
              <a:rPr lang="es-MX" sz="2000" dirty="0"/>
              <a:t>son </a:t>
            </a:r>
            <a:r>
              <a:rPr lang="es-MX" sz="2000" b="1" dirty="0"/>
              <a:t>foro de opinión </a:t>
            </a:r>
            <a:r>
              <a:rPr lang="es-MX" sz="2000" dirty="0"/>
              <a:t>para debatir distintas </a:t>
            </a:r>
            <a:r>
              <a:rPr lang="es-MX" sz="2000" b="1" dirty="0"/>
              <a:t>opciones</a:t>
            </a:r>
            <a:r>
              <a:rPr lang="es-MX" sz="2000" dirty="0"/>
              <a:t> y </a:t>
            </a:r>
            <a:r>
              <a:rPr lang="es-MX" sz="2000" b="1" dirty="0"/>
              <a:t>propuestas políticas</a:t>
            </a:r>
            <a:r>
              <a:rPr lang="es-MX" sz="2000" dirty="0" smtClean="0"/>
              <a:t>;</a:t>
            </a:r>
          </a:p>
          <a:p>
            <a:pPr marL="0" lvl="0" indent="0">
              <a:buNone/>
            </a:pPr>
            <a:endParaRPr lang="es-MX" sz="800" dirty="0"/>
          </a:p>
          <a:p>
            <a:pPr lvl="0"/>
            <a:r>
              <a:rPr lang="es-MX" sz="2000" dirty="0"/>
              <a:t>el </a:t>
            </a:r>
            <a:r>
              <a:rPr lang="es-MX" sz="2000" b="1" dirty="0"/>
              <a:t>diálogo</a:t>
            </a:r>
            <a:r>
              <a:rPr lang="es-MX" sz="2000" dirty="0"/>
              <a:t> les confiere una </a:t>
            </a:r>
            <a:r>
              <a:rPr lang="es-MX" sz="2000" b="1" dirty="0"/>
              <a:t>función especial </a:t>
            </a:r>
            <a:r>
              <a:rPr lang="es-MX" sz="2000" dirty="0"/>
              <a:t>en la </a:t>
            </a:r>
            <a:r>
              <a:rPr lang="es-MX" sz="2000" b="1" dirty="0"/>
              <a:t>resolución</a:t>
            </a:r>
            <a:r>
              <a:rPr lang="es-MX" sz="2000" dirty="0"/>
              <a:t> de </a:t>
            </a:r>
            <a:r>
              <a:rPr lang="es-MX" sz="2000" b="1" dirty="0"/>
              <a:t>conflictos</a:t>
            </a:r>
            <a:r>
              <a:rPr lang="es-MX" sz="2000" dirty="0" smtClean="0"/>
              <a:t>;</a:t>
            </a:r>
          </a:p>
          <a:p>
            <a:pPr marL="0" lvl="0" indent="0">
              <a:buNone/>
            </a:pPr>
            <a:endParaRPr lang="es-MX" sz="800" dirty="0"/>
          </a:p>
          <a:p>
            <a:pPr lvl="0"/>
            <a:r>
              <a:rPr lang="es-MX" sz="2000" dirty="0"/>
              <a:t>les </a:t>
            </a:r>
            <a:r>
              <a:rPr lang="es-MX" sz="2000" b="1" dirty="0"/>
              <a:t>incumbe</a:t>
            </a:r>
            <a:r>
              <a:rPr lang="es-MX" sz="2000" dirty="0"/>
              <a:t> la </a:t>
            </a:r>
            <a:r>
              <a:rPr lang="es-MX" sz="2000" b="1" dirty="0"/>
              <a:t>protección</a:t>
            </a:r>
            <a:r>
              <a:rPr lang="es-MX" sz="2000" dirty="0"/>
              <a:t> de los </a:t>
            </a:r>
            <a:r>
              <a:rPr lang="es-MX" sz="2000" b="1" dirty="0"/>
              <a:t>derechos humanos</a:t>
            </a:r>
            <a:r>
              <a:rPr lang="es-MX" sz="2000" dirty="0"/>
              <a:t>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30486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0766738" cy="759854"/>
          </a:xfrm>
        </p:spPr>
        <p:txBody>
          <a:bodyPr>
            <a:no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Preparar el futuro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953037"/>
            <a:ext cx="12192000" cy="5904963"/>
          </a:xfrm>
        </p:spPr>
        <p:txBody>
          <a:bodyPr/>
          <a:lstStyle/>
          <a:p>
            <a:pPr lvl="0"/>
            <a:r>
              <a:rPr lang="es-MX" sz="2200" dirty="0" smtClean="0"/>
              <a:t>El </a:t>
            </a:r>
            <a:r>
              <a:rPr lang="es-MX" sz="2200" b="1" dirty="0" smtClean="0">
                <a:solidFill>
                  <a:srgbClr val="92D050"/>
                </a:solidFill>
              </a:rPr>
              <a:t>Parlamento letón </a:t>
            </a:r>
            <a:r>
              <a:rPr lang="es-MX" sz="2200" dirty="0" smtClean="0"/>
              <a:t>creó en </a:t>
            </a:r>
            <a:r>
              <a:rPr lang="es-MX" sz="2200" b="1" dirty="0" smtClean="0"/>
              <a:t>2003</a:t>
            </a:r>
            <a:r>
              <a:rPr lang="es-MX" sz="2200" dirty="0" smtClean="0"/>
              <a:t> la </a:t>
            </a:r>
            <a:r>
              <a:rPr lang="es-MX" sz="2200" u="sng" dirty="0"/>
              <a:t>subcomisión sobre el desarrollo futuro de Letonia</a:t>
            </a:r>
            <a:r>
              <a:rPr lang="es-MX" sz="2200" dirty="0" smtClean="0"/>
              <a:t>, </a:t>
            </a:r>
            <a:r>
              <a:rPr lang="es-MX" sz="2200" dirty="0"/>
              <a:t>integrada por </a:t>
            </a:r>
            <a:r>
              <a:rPr lang="es-MX" sz="2200" b="1" dirty="0"/>
              <a:t>13 </a:t>
            </a:r>
            <a:r>
              <a:rPr lang="es-MX" sz="2200" b="1" dirty="0">
                <a:solidFill>
                  <a:srgbClr val="92D050"/>
                </a:solidFill>
              </a:rPr>
              <a:t>parlamentarios</a:t>
            </a:r>
            <a:r>
              <a:rPr lang="es-MX" sz="2200" dirty="0"/>
              <a:t> de todos los </a:t>
            </a:r>
            <a:r>
              <a:rPr lang="es-MX" sz="2200" dirty="0" smtClean="0"/>
              <a:t>grupos, para estudiar </a:t>
            </a:r>
            <a:r>
              <a:rPr lang="es-MX" sz="2200" i="1" dirty="0" smtClean="0"/>
              <a:t>y </a:t>
            </a:r>
            <a:r>
              <a:rPr lang="es-MX" sz="2200" i="1" dirty="0"/>
              <a:t>elaborar un documento…sobre…lo que será Letonia…(en) 15-20 años, que facilite el </a:t>
            </a:r>
            <a:r>
              <a:rPr lang="es-MX" sz="2200" b="1" i="1" dirty="0"/>
              <a:t>desarrollo sostenible</a:t>
            </a:r>
            <a:r>
              <a:rPr lang="es-MX" sz="2200" i="1" dirty="0"/>
              <a:t>…mejore el </a:t>
            </a:r>
            <a:r>
              <a:rPr lang="es-MX" sz="2200" b="1" i="1" dirty="0"/>
              <a:t>bienestar social </a:t>
            </a:r>
            <a:r>
              <a:rPr lang="es-MX" sz="2200" i="1" dirty="0"/>
              <a:t>y la </a:t>
            </a:r>
            <a:r>
              <a:rPr lang="es-MX" sz="2200" b="1" i="1" dirty="0"/>
              <a:t>seguridad</a:t>
            </a:r>
            <a:r>
              <a:rPr lang="es-MX" sz="2200" i="1" dirty="0"/>
              <a:t> de cada </a:t>
            </a:r>
            <a:r>
              <a:rPr lang="es-MX" sz="2200" b="1" i="1" dirty="0"/>
              <a:t>integrante</a:t>
            </a:r>
            <a:r>
              <a:rPr lang="es-MX" sz="2200" i="1" dirty="0"/>
              <a:t> de la </a:t>
            </a:r>
            <a:r>
              <a:rPr lang="es-MX" sz="2200" b="1" i="1" dirty="0" smtClean="0"/>
              <a:t>sociedad</a:t>
            </a:r>
            <a:r>
              <a:rPr lang="es-MX" sz="2200" i="1" dirty="0" smtClean="0"/>
              <a:t>.</a:t>
            </a:r>
          </a:p>
          <a:p>
            <a:pPr marL="0" lvl="0" indent="0">
              <a:buNone/>
            </a:pPr>
            <a:endParaRPr lang="es-MX" sz="2200" i="1" dirty="0"/>
          </a:p>
          <a:p>
            <a:r>
              <a:rPr lang="es-MX" sz="2200" dirty="0"/>
              <a:t>En </a:t>
            </a:r>
            <a:r>
              <a:rPr lang="es-MX" sz="2200" b="1" dirty="0">
                <a:solidFill>
                  <a:srgbClr val="FFC000"/>
                </a:solidFill>
              </a:rPr>
              <a:t>Israel</a:t>
            </a:r>
            <a:r>
              <a:rPr lang="es-MX" sz="2200" dirty="0"/>
              <a:t>, la </a:t>
            </a:r>
            <a:r>
              <a:rPr lang="es-MX" sz="2200" b="1" i="1" dirty="0" err="1"/>
              <a:t>Knesset</a:t>
            </a:r>
            <a:r>
              <a:rPr lang="es-MX" sz="2200" b="1" i="1" dirty="0"/>
              <a:t> </a:t>
            </a:r>
            <a:r>
              <a:rPr lang="es-MX" sz="2200" dirty="0"/>
              <a:t>creó en </a:t>
            </a:r>
            <a:r>
              <a:rPr lang="es-MX" sz="2200" b="1" dirty="0"/>
              <a:t>2001</a:t>
            </a:r>
            <a:r>
              <a:rPr lang="es-MX" sz="2200" dirty="0"/>
              <a:t> una </a:t>
            </a:r>
            <a:r>
              <a:rPr lang="es-MX" sz="2200" u="sng" dirty="0"/>
              <a:t>Comisión para las generaciones futuras</a:t>
            </a:r>
            <a:r>
              <a:rPr lang="es-MX" sz="2200" dirty="0"/>
              <a:t>, para incluir una </a:t>
            </a:r>
            <a:r>
              <a:rPr lang="es-MX" sz="2200" b="1" dirty="0"/>
              <a:t>dimensión prospectiva </a:t>
            </a:r>
            <a:r>
              <a:rPr lang="es-MX" sz="2200" dirty="0"/>
              <a:t>en </a:t>
            </a:r>
            <a:r>
              <a:rPr lang="es-MX" sz="2200" b="1" dirty="0">
                <a:solidFill>
                  <a:srgbClr val="92D050"/>
                </a:solidFill>
              </a:rPr>
              <a:t>la legislación nacional</a:t>
            </a:r>
            <a:r>
              <a:rPr lang="es-MX" sz="2200" dirty="0"/>
              <a:t>, dando </a:t>
            </a:r>
            <a:r>
              <a:rPr lang="es-MX" sz="2200" b="1" dirty="0"/>
              <a:t>opiniones</a:t>
            </a:r>
            <a:r>
              <a:rPr lang="es-MX" sz="2200" dirty="0"/>
              <a:t> y </a:t>
            </a:r>
            <a:r>
              <a:rPr lang="es-MX" sz="2200" b="1" dirty="0"/>
              <a:t>recomendaciones</a:t>
            </a:r>
            <a:r>
              <a:rPr lang="es-MX" sz="2200" dirty="0"/>
              <a:t>, acerca de </a:t>
            </a:r>
            <a:r>
              <a:rPr lang="es-MX" sz="2200" b="1" dirty="0"/>
              <a:t>leyes </a:t>
            </a:r>
            <a:r>
              <a:rPr lang="es-MX" sz="2200" dirty="0"/>
              <a:t>de </a:t>
            </a:r>
            <a:r>
              <a:rPr lang="es-MX" sz="2200" b="1" dirty="0"/>
              <a:t>interés</a:t>
            </a:r>
            <a:r>
              <a:rPr lang="es-MX" sz="2200" dirty="0"/>
              <a:t> para las </a:t>
            </a:r>
            <a:r>
              <a:rPr lang="es-MX" sz="2200" b="1" dirty="0"/>
              <a:t>generaciones futuras</a:t>
            </a:r>
            <a:r>
              <a:rPr lang="es-MX" sz="2200" dirty="0"/>
              <a:t>.</a:t>
            </a:r>
          </a:p>
          <a:p>
            <a:pPr marL="0" indent="0">
              <a:buNone/>
            </a:pPr>
            <a:endParaRPr lang="es-MX" sz="2200" dirty="0"/>
          </a:p>
          <a:p>
            <a:r>
              <a:rPr lang="es-MX" sz="2200" dirty="0" smtClean="0"/>
              <a:t>El </a:t>
            </a:r>
            <a:r>
              <a:rPr lang="es-MX" sz="2200" dirty="0"/>
              <a:t>ejemplo más antiguo es la </a:t>
            </a:r>
            <a:r>
              <a:rPr lang="es-MX" sz="2200" b="1" u="sng" dirty="0">
                <a:solidFill>
                  <a:srgbClr val="0070C0"/>
                </a:solidFill>
              </a:rPr>
              <a:t>Comisión finlandesa </a:t>
            </a:r>
            <a:r>
              <a:rPr lang="es-MX" sz="2200" u="sng" dirty="0"/>
              <a:t>para el futuro</a:t>
            </a:r>
            <a:r>
              <a:rPr lang="es-MX" sz="2200" dirty="0"/>
              <a:t>, creada en </a:t>
            </a:r>
            <a:r>
              <a:rPr lang="es-MX" sz="2200" b="1" dirty="0"/>
              <a:t>1992</a:t>
            </a:r>
            <a:r>
              <a:rPr lang="es-MX" sz="2200" dirty="0"/>
              <a:t>, cuando el </a:t>
            </a:r>
            <a:r>
              <a:rPr lang="es-MX" sz="2200" b="1" i="1" dirty="0" err="1"/>
              <a:t>Eduskunta</a:t>
            </a:r>
            <a:r>
              <a:rPr lang="es-MX" sz="2200" dirty="0"/>
              <a:t> aprobó una </a:t>
            </a:r>
            <a:r>
              <a:rPr lang="es-MX" sz="2200" b="1" dirty="0"/>
              <a:t>resolución</a:t>
            </a:r>
            <a:r>
              <a:rPr lang="es-MX" sz="2200" dirty="0"/>
              <a:t> que obligaba al </a:t>
            </a:r>
            <a:r>
              <a:rPr lang="es-MX" sz="2200" b="1" dirty="0"/>
              <a:t>gobierno</a:t>
            </a:r>
            <a:r>
              <a:rPr lang="es-MX" sz="2200" dirty="0"/>
              <a:t> a presentarle un </a:t>
            </a:r>
            <a:r>
              <a:rPr lang="es-MX" sz="2200" b="1" dirty="0"/>
              <a:t>informe</a:t>
            </a:r>
            <a:r>
              <a:rPr lang="es-MX" sz="2200" dirty="0"/>
              <a:t> acerca de la </a:t>
            </a:r>
            <a:r>
              <a:rPr lang="es-MX" sz="2200" b="1" dirty="0"/>
              <a:t>evolución </a:t>
            </a:r>
            <a:r>
              <a:rPr lang="es-MX" sz="2200" dirty="0"/>
              <a:t>y </a:t>
            </a:r>
            <a:r>
              <a:rPr lang="es-MX" sz="2200" b="1" dirty="0"/>
              <a:t>opciones </a:t>
            </a:r>
            <a:r>
              <a:rPr lang="es-MX" sz="2200" dirty="0"/>
              <a:t>para el </a:t>
            </a:r>
            <a:r>
              <a:rPr lang="es-MX" sz="2200" b="1" dirty="0"/>
              <a:t>país</a:t>
            </a:r>
            <a:r>
              <a:rPr lang="es-MX" sz="2200" dirty="0"/>
              <a:t> a </a:t>
            </a:r>
            <a:r>
              <a:rPr lang="es-MX" sz="2200" b="1" dirty="0"/>
              <a:t>largo plazo</a:t>
            </a:r>
            <a:r>
              <a:rPr lang="es-MX" sz="2200" dirty="0"/>
              <a:t>. </a:t>
            </a:r>
            <a:endParaRPr lang="es-MX" sz="2200" i="1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6670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682580"/>
          </a:xfrm>
        </p:spPr>
        <p:txBody>
          <a:bodyPr>
            <a:normAutofit fontScale="90000"/>
          </a:bodyPr>
          <a:lstStyle/>
          <a:p>
            <a:pPr algn="ctr"/>
            <a:r>
              <a:rPr lang="es-MX" sz="40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Propuestas para Fortalecer al Congreso de la Unión</a:t>
            </a:r>
            <a:r>
              <a:rPr lang="es-MX" dirty="0">
                <a:solidFill>
                  <a:schemeClr val="tx1"/>
                </a:solidFill>
              </a:rPr>
              <a:t/>
            </a:r>
            <a:br>
              <a:rPr lang="es-MX" dirty="0">
                <a:solidFill>
                  <a:schemeClr val="tx1"/>
                </a:solidFill>
              </a:rPr>
            </a:b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682580"/>
            <a:ext cx="12192000" cy="6175419"/>
          </a:xfrm>
        </p:spPr>
        <p:txBody>
          <a:bodyPr>
            <a:noAutofit/>
          </a:bodyPr>
          <a:lstStyle/>
          <a:p>
            <a:r>
              <a:rPr lang="es-MX" sz="1900" dirty="0"/>
              <a:t>Propuestas para </a:t>
            </a:r>
            <a:r>
              <a:rPr lang="es-MX" sz="1900" b="1" dirty="0"/>
              <a:t>fortalecer</a:t>
            </a:r>
            <a:r>
              <a:rPr lang="es-MX" sz="1900" dirty="0"/>
              <a:t> al </a:t>
            </a:r>
            <a:r>
              <a:rPr lang="es-MX" sz="1900" b="1" dirty="0"/>
              <a:t>Senado </a:t>
            </a:r>
            <a:r>
              <a:rPr lang="es-MX" sz="1900" dirty="0"/>
              <a:t>de la República</a:t>
            </a:r>
            <a:r>
              <a:rPr lang="es-MX" sz="1900" dirty="0" smtClean="0"/>
              <a:t>:</a:t>
            </a:r>
          </a:p>
          <a:p>
            <a:pPr marL="0" indent="0">
              <a:buNone/>
            </a:pPr>
            <a:endParaRPr lang="es-MX" sz="500" dirty="0"/>
          </a:p>
          <a:p>
            <a:r>
              <a:rPr lang="es-MX" sz="1900" dirty="0"/>
              <a:t>1. Obligación de </a:t>
            </a:r>
            <a:r>
              <a:rPr lang="es-MX" sz="1900" b="1" dirty="0" smtClean="0"/>
              <a:t>CNDH </a:t>
            </a:r>
            <a:r>
              <a:rPr lang="es-MX" sz="1900" dirty="0" smtClean="0"/>
              <a:t>de </a:t>
            </a:r>
            <a:r>
              <a:rPr lang="es-MX" sz="1900" dirty="0"/>
              <a:t>rendir un informe ante el </a:t>
            </a:r>
            <a:r>
              <a:rPr lang="es-MX" sz="1900" b="1" dirty="0"/>
              <a:t>Senado</a:t>
            </a:r>
            <a:r>
              <a:rPr lang="es-MX" sz="1900" dirty="0"/>
              <a:t> </a:t>
            </a:r>
            <a:r>
              <a:rPr lang="es-MX" sz="1900" dirty="0" smtClean="0"/>
              <a:t>y </a:t>
            </a:r>
            <a:r>
              <a:rPr lang="es-MX" sz="1900" b="1" dirty="0" smtClean="0"/>
              <a:t>Cámara </a:t>
            </a:r>
            <a:r>
              <a:rPr lang="es-MX" sz="1900" dirty="0"/>
              <a:t>de</a:t>
            </a:r>
            <a:r>
              <a:rPr lang="es-MX" sz="1900" b="1" dirty="0"/>
              <a:t> </a:t>
            </a:r>
            <a:r>
              <a:rPr lang="es-MX" sz="1900" b="1" dirty="0" smtClean="0"/>
              <a:t>Diputados</a:t>
            </a:r>
            <a:r>
              <a:rPr lang="es-MX" sz="1900" dirty="0" smtClean="0"/>
              <a:t>.</a:t>
            </a:r>
          </a:p>
          <a:p>
            <a:pPr marL="0" indent="0">
              <a:buNone/>
            </a:pPr>
            <a:endParaRPr lang="es-MX" sz="500" dirty="0"/>
          </a:p>
          <a:p>
            <a:r>
              <a:rPr lang="es-MX" sz="1900" dirty="0"/>
              <a:t>2. </a:t>
            </a:r>
            <a:r>
              <a:rPr lang="es-MX" sz="1900" b="1" dirty="0"/>
              <a:t>Facultades</a:t>
            </a:r>
            <a:r>
              <a:rPr lang="es-MX" sz="1900" dirty="0"/>
              <a:t> del </a:t>
            </a:r>
            <a:r>
              <a:rPr lang="es-MX" sz="1900" b="1" dirty="0"/>
              <a:t>Senado</a:t>
            </a:r>
            <a:r>
              <a:rPr lang="es-MX" sz="1900" dirty="0"/>
              <a:t> y </a:t>
            </a:r>
            <a:r>
              <a:rPr lang="es-MX" sz="1900" b="1" dirty="0" smtClean="0"/>
              <a:t>Cámara </a:t>
            </a:r>
            <a:r>
              <a:rPr lang="es-MX" sz="1900" b="1" dirty="0"/>
              <a:t>de Diputados </a:t>
            </a:r>
            <a:r>
              <a:rPr lang="es-MX" sz="1900" dirty="0"/>
              <a:t>para intervenir en </a:t>
            </a:r>
            <a:r>
              <a:rPr lang="es-MX" sz="1900" b="1" dirty="0" smtClean="0"/>
              <a:t>negociación </a:t>
            </a:r>
            <a:r>
              <a:rPr lang="es-MX" sz="1900" dirty="0"/>
              <a:t>de </a:t>
            </a:r>
            <a:r>
              <a:rPr lang="es-MX" sz="1900" b="1" dirty="0">
                <a:solidFill>
                  <a:srgbClr val="0070C0"/>
                </a:solidFill>
              </a:rPr>
              <a:t>tratados internacionales</a:t>
            </a:r>
            <a:r>
              <a:rPr lang="es-MX" sz="1900" dirty="0"/>
              <a:t>, y </a:t>
            </a:r>
            <a:r>
              <a:rPr lang="es-MX" sz="1900" dirty="0" smtClean="0"/>
              <a:t>que </a:t>
            </a:r>
            <a:r>
              <a:rPr lang="es-MX" sz="1900" dirty="0"/>
              <a:t>el </a:t>
            </a:r>
            <a:r>
              <a:rPr lang="es-MX" sz="1900" b="1" dirty="0" smtClean="0"/>
              <a:t>Ejecutivo</a:t>
            </a:r>
            <a:r>
              <a:rPr lang="es-MX" sz="1900" dirty="0" smtClean="0"/>
              <a:t> solicite </a:t>
            </a:r>
            <a:r>
              <a:rPr lang="es-MX" sz="1900" b="1" dirty="0"/>
              <a:t>votación</a:t>
            </a:r>
            <a:r>
              <a:rPr lang="es-MX" sz="1900" dirty="0"/>
              <a:t> sobre esos </a:t>
            </a:r>
            <a:r>
              <a:rPr lang="es-MX" sz="1900" b="1" dirty="0" smtClean="0"/>
              <a:t>instrumentos.</a:t>
            </a:r>
          </a:p>
          <a:p>
            <a:pPr marL="0" indent="0">
              <a:buNone/>
            </a:pPr>
            <a:endParaRPr lang="es-MX" sz="500" dirty="0"/>
          </a:p>
          <a:p>
            <a:r>
              <a:rPr lang="es-MX" sz="1900" dirty="0"/>
              <a:t>3. </a:t>
            </a:r>
            <a:r>
              <a:rPr lang="es-MX" sz="1900" b="1" dirty="0"/>
              <a:t>Facultad</a:t>
            </a:r>
            <a:r>
              <a:rPr lang="es-MX" sz="1900" dirty="0"/>
              <a:t> del </a:t>
            </a:r>
            <a:r>
              <a:rPr lang="es-MX" sz="1900" b="1" dirty="0"/>
              <a:t>Congreso </a:t>
            </a:r>
            <a:r>
              <a:rPr lang="es-MX" sz="1900" dirty="0"/>
              <a:t>para </a:t>
            </a:r>
            <a:r>
              <a:rPr lang="es-MX" sz="1900" b="1" dirty="0"/>
              <a:t>aprobar</a:t>
            </a:r>
            <a:r>
              <a:rPr lang="es-MX" sz="1900" dirty="0"/>
              <a:t> </a:t>
            </a:r>
            <a:r>
              <a:rPr lang="es-MX" sz="1900" dirty="0">
                <a:solidFill>
                  <a:srgbClr val="00B0F0"/>
                </a:solidFill>
              </a:rPr>
              <a:t>instrumentos internacionales </a:t>
            </a:r>
            <a:r>
              <a:rPr lang="es-MX" sz="1900" dirty="0"/>
              <a:t>que </a:t>
            </a:r>
            <a:r>
              <a:rPr lang="es-MX" sz="1900" b="1" dirty="0"/>
              <a:t>suscriba</a:t>
            </a:r>
            <a:r>
              <a:rPr lang="es-MX" sz="1900" dirty="0"/>
              <a:t> el </a:t>
            </a:r>
            <a:r>
              <a:rPr lang="es-MX" sz="1900" b="1" dirty="0"/>
              <a:t>Ejecutivo </a:t>
            </a:r>
            <a:r>
              <a:rPr lang="es-MX" sz="1900" b="1" dirty="0" smtClean="0"/>
              <a:t>federal</a:t>
            </a:r>
            <a:r>
              <a:rPr lang="es-MX" sz="1900" dirty="0" smtClean="0"/>
              <a:t>.</a:t>
            </a:r>
          </a:p>
          <a:p>
            <a:pPr marL="0" indent="0">
              <a:buNone/>
            </a:pPr>
            <a:endParaRPr lang="es-MX" sz="500" dirty="0"/>
          </a:p>
          <a:p>
            <a:r>
              <a:rPr lang="es-MX" sz="1900" dirty="0"/>
              <a:t>4. </a:t>
            </a:r>
            <a:r>
              <a:rPr lang="es-MX" sz="1900" b="1" dirty="0" smtClean="0"/>
              <a:t>Informes </a:t>
            </a:r>
            <a:r>
              <a:rPr lang="es-MX" sz="1900" b="1" dirty="0"/>
              <a:t>trimestrales </a:t>
            </a:r>
            <a:r>
              <a:rPr lang="es-MX" sz="1900" dirty="0"/>
              <a:t>al </a:t>
            </a:r>
            <a:r>
              <a:rPr lang="es-MX" sz="1900" b="1" dirty="0"/>
              <a:t>Senado</a:t>
            </a:r>
            <a:r>
              <a:rPr lang="es-MX" sz="1900" dirty="0"/>
              <a:t> y </a:t>
            </a:r>
            <a:r>
              <a:rPr lang="es-MX" sz="1900" b="1" dirty="0" smtClean="0"/>
              <a:t>Cámara </a:t>
            </a:r>
            <a:r>
              <a:rPr lang="es-MX" sz="1900" b="1" dirty="0"/>
              <a:t>de Diputados</a:t>
            </a:r>
            <a:r>
              <a:rPr lang="es-MX" sz="1900" dirty="0"/>
              <a:t>, </a:t>
            </a:r>
            <a:r>
              <a:rPr lang="es-MX" sz="1900" dirty="0" smtClean="0"/>
              <a:t>sobre el </a:t>
            </a:r>
            <a:r>
              <a:rPr lang="es-MX" sz="1900" dirty="0"/>
              <a:t>desarrollo de la </a:t>
            </a:r>
            <a:r>
              <a:rPr lang="es-MX" sz="1900" dirty="0">
                <a:solidFill>
                  <a:srgbClr val="0070C0"/>
                </a:solidFill>
              </a:rPr>
              <a:t>política exterior</a:t>
            </a:r>
            <a:r>
              <a:rPr lang="es-MX" sz="1900" dirty="0" smtClean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endParaRPr lang="es-MX" sz="500" dirty="0"/>
          </a:p>
          <a:p>
            <a:r>
              <a:rPr lang="es-MX" sz="1900" dirty="0"/>
              <a:t>5. P</a:t>
            </a:r>
            <a:r>
              <a:rPr lang="es-MX" sz="1900" dirty="0" smtClean="0"/>
              <a:t>articipar </a:t>
            </a:r>
            <a:r>
              <a:rPr lang="es-MX" sz="1900" dirty="0"/>
              <a:t>en el </a:t>
            </a:r>
            <a:r>
              <a:rPr lang="es-MX" sz="1900" b="1" dirty="0"/>
              <a:t>diseño</a:t>
            </a:r>
            <a:r>
              <a:rPr lang="es-MX" sz="1900" dirty="0"/>
              <a:t> y </a:t>
            </a:r>
            <a:r>
              <a:rPr lang="es-MX" sz="1900" b="1" dirty="0"/>
              <a:t>evaluación </a:t>
            </a:r>
            <a:r>
              <a:rPr lang="es-MX" sz="1900" dirty="0"/>
              <a:t>del </a:t>
            </a:r>
            <a:r>
              <a:rPr lang="es-MX" sz="1900" b="1" dirty="0"/>
              <a:t>gasto federal </a:t>
            </a:r>
            <a:r>
              <a:rPr lang="es-MX" sz="1900" dirty="0"/>
              <a:t>en el ámbito </a:t>
            </a:r>
            <a:r>
              <a:rPr lang="es-MX" sz="1900" b="1" dirty="0"/>
              <a:t>estatal</a:t>
            </a:r>
            <a:r>
              <a:rPr lang="es-MX" sz="1900" dirty="0"/>
              <a:t> y </a:t>
            </a:r>
            <a:r>
              <a:rPr lang="es-MX" sz="1900" b="1" dirty="0"/>
              <a:t>regional</a:t>
            </a:r>
            <a:r>
              <a:rPr lang="es-MX" sz="1900" b="1" dirty="0" smtClean="0"/>
              <a:t>.</a:t>
            </a:r>
          </a:p>
          <a:p>
            <a:pPr marL="0" indent="0">
              <a:buNone/>
            </a:pPr>
            <a:endParaRPr lang="es-MX" sz="500" b="1" dirty="0"/>
          </a:p>
          <a:p>
            <a:r>
              <a:rPr lang="es-MX" sz="1900" dirty="0" smtClean="0"/>
              <a:t>6. </a:t>
            </a:r>
            <a:r>
              <a:rPr lang="es-MX" sz="1900" dirty="0"/>
              <a:t>R</a:t>
            </a:r>
            <a:r>
              <a:rPr lang="es-MX" sz="1900" dirty="0" smtClean="0"/>
              <a:t>atificar </a:t>
            </a:r>
            <a:r>
              <a:rPr lang="es-MX" sz="1900" b="1" dirty="0"/>
              <a:t>nombramiento</a:t>
            </a:r>
            <a:r>
              <a:rPr lang="es-MX" sz="1900" dirty="0"/>
              <a:t> de </a:t>
            </a:r>
            <a:r>
              <a:rPr lang="es-MX" sz="1900" b="1" dirty="0"/>
              <a:t>secretarios de Estado</a:t>
            </a:r>
            <a:r>
              <a:rPr lang="es-MX" sz="1900" dirty="0" smtClean="0"/>
              <a:t>.</a:t>
            </a:r>
          </a:p>
          <a:p>
            <a:pPr marL="0" indent="0">
              <a:buNone/>
            </a:pPr>
            <a:endParaRPr lang="es-MX" sz="500" dirty="0"/>
          </a:p>
          <a:p>
            <a:r>
              <a:rPr lang="es-MX" sz="1900" dirty="0"/>
              <a:t>7</a:t>
            </a:r>
            <a:r>
              <a:rPr lang="es-MX" sz="1900" dirty="0" smtClean="0"/>
              <a:t>. Elaborar </a:t>
            </a:r>
            <a:r>
              <a:rPr lang="es-MX" sz="1900" b="1" dirty="0"/>
              <a:t>versiones públicas </a:t>
            </a:r>
            <a:r>
              <a:rPr lang="es-MX" sz="1900" dirty="0"/>
              <a:t>de </a:t>
            </a:r>
            <a:r>
              <a:rPr lang="es-MX" sz="1900" b="1" dirty="0"/>
              <a:t>declaraciones </a:t>
            </a:r>
            <a:r>
              <a:rPr lang="es-MX" sz="1900" b="1" dirty="0" smtClean="0"/>
              <a:t>patrimoniales</a:t>
            </a:r>
            <a:r>
              <a:rPr lang="es-MX" sz="1900" dirty="0" smtClean="0"/>
              <a:t>, </a:t>
            </a:r>
            <a:r>
              <a:rPr lang="es-MX" sz="1900" dirty="0"/>
              <a:t>que permitan identificar cómo se modifica la </a:t>
            </a:r>
            <a:r>
              <a:rPr lang="es-MX" sz="1900" b="1" dirty="0"/>
              <a:t>situación patrimonial </a:t>
            </a:r>
            <a:r>
              <a:rPr lang="es-MX" sz="1900" dirty="0"/>
              <a:t>del servidor, </a:t>
            </a:r>
            <a:r>
              <a:rPr lang="es-MX" sz="1900" b="1" dirty="0">
                <a:solidFill>
                  <a:srgbClr val="FF0000"/>
                </a:solidFill>
              </a:rPr>
              <a:t>sin</a:t>
            </a:r>
            <a:r>
              <a:rPr lang="es-MX" sz="1900" dirty="0">
                <a:solidFill>
                  <a:srgbClr val="FF0000"/>
                </a:solidFill>
              </a:rPr>
              <a:t> </a:t>
            </a:r>
            <a:r>
              <a:rPr lang="es-MX" sz="1900" b="1" dirty="0"/>
              <a:t>datos personales</a:t>
            </a:r>
            <a:r>
              <a:rPr lang="es-MX" sz="1900" dirty="0" smtClean="0"/>
              <a:t>.</a:t>
            </a:r>
          </a:p>
          <a:p>
            <a:pPr marL="0" indent="0">
              <a:buNone/>
            </a:pPr>
            <a:endParaRPr lang="es-MX" sz="500" dirty="0"/>
          </a:p>
          <a:p>
            <a:r>
              <a:rPr lang="es-MX" sz="1900" dirty="0"/>
              <a:t>8</a:t>
            </a:r>
            <a:r>
              <a:rPr lang="es-MX" sz="1900" dirty="0" smtClean="0"/>
              <a:t>. Que la </a:t>
            </a:r>
            <a:r>
              <a:rPr lang="es-MX" sz="1900" b="1" dirty="0"/>
              <a:t>LFRAS</a:t>
            </a:r>
            <a:r>
              <a:rPr lang="es-MX" sz="1900" dirty="0"/>
              <a:t> </a:t>
            </a:r>
            <a:r>
              <a:rPr lang="es-MX" sz="1900" dirty="0" smtClean="0"/>
              <a:t>se armonice </a:t>
            </a:r>
            <a:r>
              <a:rPr lang="es-MX" sz="1900" dirty="0"/>
              <a:t>con </a:t>
            </a:r>
            <a:r>
              <a:rPr lang="es-MX" sz="1900" dirty="0" smtClean="0"/>
              <a:t>principios </a:t>
            </a:r>
            <a:r>
              <a:rPr lang="es-MX" sz="1900" dirty="0"/>
              <a:t>de </a:t>
            </a:r>
            <a:r>
              <a:rPr lang="es-MX" sz="1900" b="1" dirty="0"/>
              <a:t>máxima publicidad </a:t>
            </a:r>
            <a:r>
              <a:rPr lang="es-MX" sz="1900" dirty="0"/>
              <a:t>del art. 6o constitucional y las </a:t>
            </a:r>
            <a:r>
              <a:rPr lang="es-MX" sz="1900" b="1" dirty="0"/>
              <a:t>Convenciones Anticorrupción</a:t>
            </a:r>
            <a:r>
              <a:rPr lang="es-MX" sz="1900" dirty="0" smtClean="0"/>
              <a:t>.</a:t>
            </a:r>
            <a:endParaRPr lang="es-MX" sz="1900" dirty="0"/>
          </a:p>
        </p:txBody>
      </p:sp>
    </p:spTree>
    <p:extLst>
      <p:ext uri="{BB962C8B-B14F-4D97-AF65-F5344CB8AC3E}">
        <p14:creationId xmlns:p14="http://schemas.microsoft.com/office/powerpoint/2010/main" val="3255484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888642"/>
          </a:xfrm>
        </p:spPr>
        <p:txBody>
          <a:bodyPr>
            <a:normAutofit fontScale="90000"/>
          </a:bodyPr>
          <a:lstStyle/>
          <a:p>
            <a:r>
              <a:rPr lang="es-MX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Propuestas para Fortalecer al Congreso de la Unión</a:t>
            </a:r>
            <a:r>
              <a:rPr lang="es-MX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es-MX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endParaRPr lang="es-MX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888642"/>
            <a:ext cx="12192000" cy="5969357"/>
          </a:xfrm>
        </p:spPr>
        <p:txBody>
          <a:bodyPr>
            <a:normAutofit/>
          </a:bodyPr>
          <a:lstStyle/>
          <a:p>
            <a:r>
              <a:rPr lang="es-MX" sz="2400" dirty="0" smtClean="0">
                <a:hlinkClick r:id="rId2"/>
              </a:rPr>
              <a:t>Para </a:t>
            </a:r>
            <a:r>
              <a:rPr lang="es-MX" sz="2400" dirty="0">
                <a:hlinkClick r:id="rId2"/>
              </a:rPr>
              <a:t>mejorar el funcionamiento del </a:t>
            </a:r>
            <a:r>
              <a:rPr lang="es-MX" sz="2400" b="1" dirty="0">
                <a:hlinkClick r:id="rId2"/>
              </a:rPr>
              <a:t>Congreso de la Unión</a:t>
            </a:r>
            <a:r>
              <a:rPr lang="es-MX" sz="2400" b="1" dirty="0"/>
              <a:t>:</a:t>
            </a:r>
          </a:p>
          <a:p>
            <a:pPr marL="0" indent="0">
              <a:buNone/>
            </a:pPr>
            <a:endParaRPr lang="es-MX" sz="1400" b="1" dirty="0"/>
          </a:p>
          <a:p>
            <a:r>
              <a:rPr lang="es-MX" sz="2400" dirty="0"/>
              <a:t>1. </a:t>
            </a:r>
            <a:r>
              <a:rPr lang="es-MX" sz="2400" dirty="0" smtClean="0"/>
              <a:t>Establecer régimen </a:t>
            </a:r>
            <a:r>
              <a:rPr lang="es-MX" sz="2400" dirty="0"/>
              <a:t>de cortesía y disciplina parlamentaria.</a:t>
            </a:r>
          </a:p>
          <a:p>
            <a:r>
              <a:rPr lang="es-MX" sz="2400" dirty="0"/>
              <a:t>2. Nueva regla sobre </a:t>
            </a:r>
            <a:r>
              <a:rPr lang="es-MX" sz="2400" b="1" dirty="0"/>
              <a:t>quórum </a:t>
            </a:r>
            <a:r>
              <a:rPr lang="es-MX" sz="2400" dirty="0"/>
              <a:t>de asistencia.</a:t>
            </a:r>
          </a:p>
          <a:p>
            <a:pPr marL="0" indent="0">
              <a:buNone/>
            </a:pPr>
            <a:endParaRPr lang="es-MX" sz="2400" dirty="0"/>
          </a:p>
          <a:p>
            <a:r>
              <a:rPr lang="es-MX" sz="2400" b="1" dirty="0" smtClean="0">
                <a:solidFill>
                  <a:srgbClr val="92D050"/>
                </a:solidFill>
              </a:rPr>
              <a:t>Para </a:t>
            </a:r>
            <a:r>
              <a:rPr lang="es-MX" sz="2400" b="1" dirty="0">
                <a:solidFill>
                  <a:srgbClr val="92D050"/>
                </a:solidFill>
              </a:rPr>
              <a:t>mejorar la vinculación de los miembros del Congreso </a:t>
            </a:r>
            <a:r>
              <a:rPr lang="es-MX" sz="2400" b="1" dirty="0" smtClean="0">
                <a:solidFill>
                  <a:srgbClr val="92D050"/>
                </a:solidFill>
              </a:rPr>
              <a:t>con </a:t>
            </a:r>
            <a:r>
              <a:rPr lang="es-MX" sz="2400" b="1" dirty="0">
                <a:solidFill>
                  <a:srgbClr val="92D050"/>
                </a:solidFill>
              </a:rPr>
              <a:t>sus representados</a:t>
            </a:r>
            <a:r>
              <a:rPr lang="es-MX" sz="2400" b="1" dirty="0" smtClean="0">
                <a:solidFill>
                  <a:srgbClr val="92D050"/>
                </a:solidFill>
              </a:rPr>
              <a:t>:</a:t>
            </a:r>
          </a:p>
          <a:p>
            <a:pPr marL="0" indent="0">
              <a:buNone/>
            </a:pPr>
            <a:endParaRPr lang="es-MX" sz="2000" dirty="0"/>
          </a:p>
          <a:p>
            <a:r>
              <a:rPr lang="es-MX" sz="2400" dirty="0"/>
              <a:t>1. Que </a:t>
            </a:r>
            <a:r>
              <a:rPr lang="es-MX" sz="2400" b="1" dirty="0" smtClean="0"/>
              <a:t>candidaturas </a:t>
            </a:r>
            <a:r>
              <a:rPr lang="es-MX" sz="2400" b="1" dirty="0"/>
              <a:t>independientes </a:t>
            </a:r>
            <a:r>
              <a:rPr lang="es-MX" sz="2400" dirty="0"/>
              <a:t>sean realidad</a:t>
            </a:r>
            <a:r>
              <a:rPr lang="es-MX" sz="2400" dirty="0" smtClean="0"/>
              <a:t>.</a:t>
            </a:r>
            <a:endParaRPr lang="es-MX" sz="2400" dirty="0"/>
          </a:p>
          <a:p>
            <a:r>
              <a:rPr lang="es-MX" sz="2400" dirty="0"/>
              <a:t>2</a:t>
            </a:r>
            <a:r>
              <a:rPr lang="es-MX" sz="2400" dirty="0" smtClean="0"/>
              <a:t>. </a:t>
            </a:r>
            <a:r>
              <a:rPr lang="es-MX" sz="2400" dirty="0"/>
              <a:t>Trámite legislativo con consulta popular previa</a:t>
            </a:r>
            <a:r>
              <a:rPr lang="es-MX" sz="2400" dirty="0" smtClean="0"/>
              <a:t>.</a:t>
            </a:r>
          </a:p>
          <a:p>
            <a:r>
              <a:rPr lang="es-MX" sz="2400" dirty="0" smtClean="0"/>
              <a:t>3. Mecanismos de </a:t>
            </a:r>
            <a:r>
              <a:rPr lang="es-MX" sz="2400" b="1" dirty="0" smtClean="0"/>
              <a:t>democracia directa </a:t>
            </a:r>
            <a:r>
              <a:rPr lang="es-MX" sz="2400" dirty="0" smtClean="0"/>
              <a:t>efectivos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267951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14400"/>
          </a:xfrm>
        </p:spPr>
        <p:txBody>
          <a:bodyPr>
            <a:normAutofit fontScale="90000"/>
          </a:bodyPr>
          <a:lstStyle/>
          <a:p>
            <a:r>
              <a:rPr lang="es-MX" sz="40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Propuestas para Fortalecer al Congreso de la Unión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746975"/>
            <a:ext cx="12192000" cy="6111025"/>
          </a:xfrm>
        </p:spPr>
        <p:txBody>
          <a:bodyPr>
            <a:normAutofit/>
          </a:bodyPr>
          <a:lstStyle/>
          <a:p>
            <a:endParaRPr lang="es-MX" sz="2400" b="1" dirty="0" smtClean="0">
              <a:solidFill>
                <a:schemeClr val="tx1"/>
              </a:solidFill>
            </a:endParaRPr>
          </a:p>
          <a:p>
            <a:r>
              <a:rPr lang="es-MX" sz="2400" b="1" dirty="0" smtClean="0">
                <a:solidFill>
                  <a:schemeClr val="tx1"/>
                </a:solidFill>
              </a:rPr>
              <a:t>Para </a:t>
            </a:r>
            <a:r>
              <a:rPr lang="es-MX" sz="2400" b="1" dirty="0">
                <a:solidFill>
                  <a:schemeClr val="tx1"/>
                </a:solidFill>
              </a:rPr>
              <a:t>impulsar </a:t>
            </a:r>
            <a:r>
              <a:rPr lang="es-MX" sz="2400" b="1" dirty="0" smtClean="0">
                <a:solidFill>
                  <a:schemeClr val="tx1"/>
                </a:solidFill>
              </a:rPr>
              <a:t>colaboración </a:t>
            </a:r>
            <a:r>
              <a:rPr lang="es-MX" sz="2400" b="1" dirty="0">
                <a:solidFill>
                  <a:schemeClr val="tx1"/>
                </a:solidFill>
              </a:rPr>
              <a:t>entre </a:t>
            </a:r>
            <a:r>
              <a:rPr lang="es-MX" sz="2400" b="1" dirty="0" smtClean="0">
                <a:solidFill>
                  <a:schemeClr val="tx1"/>
                </a:solidFill>
              </a:rPr>
              <a:t>Poder </a:t>
            </a:r>
            <a:r>
              <a:rPr lang="es-MX" sz="2400" b="1" dirty="0">
                <a:solidFill>
                  <a:schemeClr val="tx1"/>
                </a:solidFill>
              </a:rPr>
              <a:t>Legislativo y Poder Ejecutivo federales (y estatales):</a:t>
            </a:r>
          </a:p>
          <a:p>
            <a:pPr marL="0" indent="0">
              <a:buNone/>
            </a:pPr>
            <a:endParaRPr lang="es-MX" sz="2400" b="1" dirty="0">
              <a:solidFill>
                <a:schemeClr val="tx1"/>
              </a:solidFill>
            </a:endParaRPr>
          </a:p>
          <a:p>
            <a:r>
              <a:rPr lang="es-MX" sz="2400" dirty="0"/>
              <a:t>1. Facultad del </a:t>
            </a:r>
            <a:r>
              <a:rPr lang="es-MX" sz="2400" b="1" dirty="0">
                <a:solidFill>
                  <a:srgbClr val="92D050"/>
                </a:solidFill>
              </a:rPr>
              <a:t>Poder Legislativo </a:t>
            </a:r>
            <a:r>
              <a:rPr lang="es-MX" sz="2400" dirty="0"/>
              <a:t>para participar activamente y aprobar el </a:t>
            </a:r>
            <a:r>
              <a:rPr lang="es-MX" sz="2400" b="1" dirty="0"/>
              <a:t>PND</a:t>
            </a:r>
            <a:r>
              <a:rPr lang="es-MX" sz="2400" b="1" dirty="0" smtClean="0"/>
              <a:t>.</a:t>
            </a:r>
          </a:p>
          <a:p>
            <a:pPr marL="0" indent="0">
              <a:buNone/>
            </a:pPr>
            <a:endParaRPr lang="es-MX" sz="2400" b="1" dirty="0"/>
          </a:p>
          <a:p>
            <a:r>
              <a:rPr lang="es-MX" sz="2400" dirty="0"/>
              <a:t>2. Restablecer el </a:t>
            </a:r>
            <a:r>
              <a:rPr lang="es-MX" sz="2400" b="1" dirty="0"/>
              <a:t>informe presidencial</a:t>
            </a:r>
            <a:r>
              <a:rPr lang="es-MX" sz="2400" dirty="0"/>
              <a:t>, </a:t>
            </a:r>
            <a:r>
              <a:rPr lang="es-MX" sz="2400" dirty="0" smtClean="0"/>
              <a:t>con.</a:t>
            </a:r>
            <a:r>
              <a:rPr lang="es-MX" sz="2400" b="1" dirty="0" smtClean="0"/>
              <a:t> </a:t>
            </a:r>
            <a:r>
              <a:rPr lang="es-MX" sz="2400" b="1" dirty="0"/>
              <a:t>formato </a:t>
            </a:r>
            <a:r>
              <a:rPr lang="es-MX" sz="2400" b="1" dirty="0" smtClean="0"/>
              <a:t>riguroso </a:t>
            </a:r>
            <a:r>
              <a:rPr lang="es-MX" sz="2400" dirty="0" smtClean="0"/>
              <a:t>y</a:t>
            </a:r>
            <a:r>
              <a:rPr lang="es-MX" sz="2400" b="1" dirty="0" smtClean="0"/>
              <a:t> democrático.</a:t>
            </a:r>
          </a:p>
          <a:p>
            <a:pPr marL="0" indent="0">
              <a:buNone/>
            </a:pPr>
            <a:endParaRPr lang="es-MX" sz="2400" dirty="0"/>
          </a:p>
          <a:p>
            <a:r>
              <a:rPr lang="es-MX" sz="2400" dirty="0"/>
              <a:t>3. </a:t>
            </a:r>
            <a:r>
              <a:rPr lang="es-MX" sz="2400" b="1" dirty="0" smtClean="0"/>
              <a:t>Mecanismo </a:t>
            </a:r>
            <a:r>
              <a:rPr lang="es-MX" sz="2400" b="1" dirty="0"/>
              <a:t>alternativo </a:t>
            </a:r>
            <a:r>
              <a:rPr lang="es-MX" sz="2400" dirty="0"/>
              <a:t>en caso de que </a:t>
            </a:r>
            <a:r>
              <a:rPr lang="es-MX" sz="2400" dirty="0">
                <a:solidFill>
                  <a:srgbClr val="FF0000"/>
                </a:solidFill>
              </a:rPr>
              <a:t>no</a:t>
            </a:r>
            <a:r>
              <a:rPr lang="es-MX" sz="2400" dirty="0"/>
              <a:t> se apruebe el </a:t>
            </a:r>
            <a:r>
              <a:rPr lang="es-MX" sz="2400" b="1" dirty="0"/>
              <a:t>Presupuesto de Egresos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2400" dirty="0"/>
          </a:p>
          <a:p>
            <a:r>
              <a:rPr lang="es-MX" sz="2400" dirty="0"/>
              <a:t>4. </a:t>
            </a:r>
            <a:r>
              <a:rPr lang="es-MX" sz="2400" b="1" dirty="0"/>
              <a:t>Preguntas </a:t>
            </a:r>
            <a:r>
              <a:rPr lang="es-MX" sz="2400" dirty="0"/>
              <a:t>dirigidas y </a:t>
            </a:r>
            <a:r>
              <a:rPr lang="es-MX" sz="2400" b="1" dirty="0"/>
              <a:t>comparecencias mensuales </a:t>
            </a:r>
            <a:r>
              <a:rPr lang="es-MX" sz="2400" dirty="0"/>
              <a:t>de secretarios de </a:t>
            </a:r>
            <a:r>
              <a:rPr lang="es-MX" sz="2400" dirty="0" smtClean="0"/>
              <a:t>Estado.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68741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95459"/>
          </a:xfrm>
        </p:spPr>
        <p:txBody>
          <a:bodyPr>
            <a:normAutofit fontScale="90000"/>
          </a:bodyPr>
          <a:lstStyle/>
          <a:p>
            <a:r>
              <a:rPr lang="es-MX" sz="40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Propuestas para Fortalecer al Congreso de la Unión</a:t>
            </a:r>
            <a:r>
              <a:rPr lang="es-MX" dirty="0">
                <a:solidFill>
                  <a:schemeClr val="tx1"/>
                </a:solidFill>
              </a:rPr>
              <a:t/>
            </a:r>
            <a:br>
              <a:rPr lang="es-MX" dirty="0">
                <a:solidFill>
                  <a:schemeClr val="tx1"/>
                </a:solidFill>
              </a:rPr>
            </a:b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695459"/>
            <a:ext cx="12192000" cy="6162541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s-MX" sz="800" b="1" dirty="0" smtClean="0">
              <a:solidFill>
                <a:srgbClr val="92D050"/>
              </a:solidFill>
            </a:endParaRPr>
          </a:p>
          <a:p>
            <a:r>
              <a:rPr lang="es-MX" sz="2000" b="1" dirty="0" smtClean="0">
                <a:solidFill>
                  <a:srgbClr val="92D050"/>
                </a:solidFill>
              </a:rPr>
              <a:t>Para </a:t>
            </a:r>
            <a:r>
              <a:rPr lang="es-MX" sz="2000" b="1" dirty="0">
                <a:solidFill>
                  <a:srgbClr val="92D050"/>
                </a:solidFill>
              </a:rPr>
              <a:t>transitar a mejores prácticas legislativas</a:t>
            </a:r>
            <a:r>
              <a:rPr lang="es-MX" sz="2000" dirty="0"/>
              <a:t>: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000" dirty="0" smtClean="0"/>
              <a:t>1. </a:t>
            </a:r>
            <a:r>
              <a:rPr lang="es-MX" sz="2000" b="1" dirty="0" smtClean="0"/>
              <a:t>Marcos </a:t>
            </a:r>
            <a:r>
              <a:rPr lang="es-MX" sz="2000" b="1" dirty="0"/>
              <a:t>normativos homologados</a:t>
            </a:r>
            <a:r>
              <a:rPr lang="es-MX" sz="2000" dirty="0"/>
              <a:t> en </a:t>
            </a:r>
            <a:r>
              <a:rPr lang="es-MX" sz="2000" b="1" dirty="0" smtClean="0"/>
              <a:t>transparencia</a:t>
            </a:r>
            <a:r>
              <a:rPr lang="es-MX" sz="2000" dirty="0"/>
              <a:t>, </a:t>
            </a:r>
            <a:r>
              <a:rPr lang="es-MX" sz="2000" b="1" dirty="0"/>
              <a:t>acceso</a:t>
            </a:r>
            <a:r>
              <a:rPr lang="es-MX" sz="2000" dirty="0"/>
              <a:t> a la información, </a:t>
            </a:r>
            <a:r>
              <a:rPr lang="es-MX" sz="2000" b="1" dirty="0"/>
              <a:t>cabildeo</a:t>
            </a:r>
            <a:r>
              <a:rPr lang="es-MX" sz="2000" dirty="0"/>
              <a:t> y </a:t>
            </a:r>
            <a:r>
              <a:rPr lang="es-MX" sz="2000" b="1" dirty="0"/>
              <a:t>regulación de intereses</a:t>
            </a:r>
            <a:r>
              <a:rPr lang="es-MX" sz="2000" dirty="0" smtClean="0"/>
              <a:t>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000" dirty="0" smtClean="0"/>
              <a:t>2. </a:t>
            </a:r>
            <a:r>
              <a:rPr lang="es-MX" sz="2000" b="1" dirty="0" smtClean="0"/>
              <a:t>Órganos </a:t>
            </a:r>
            <a:r>
              <a:rPr lang="es-MX" sz="2000" b="1" dirty="0"/>
              <a:t>autónomos ciudadanos </a:t>
            </a:r>
            <a:r>
              <a:rPr lang="es-MX" sz="2000" dirty="0" smtClean="0"/>
              <a:t>en </a:t>
            </a:r>
            <a:r>
              <a:rPr lang="es-MX" sz="2000" dirty="0"/>
              <a:t>transparencia y acceso a la información, que velen por el </a:t>
            </a:r>
            <a:r>
              <a:rPr lang="es-MX" sz="2000" b="1" dirty="0"/>
              <a:t>derecho</a:t>
            </a:r>
            <a:r>
              <a:rPr lang="es-MX" sz="2000" dirty="0"/>
              <a:t> </a:t>
            </a:r>
            <a:r>
              <a:rPr lang="es-MX" sz="2000" dirty="0" smtClean="0"/>
              <a:t>a </a:t>
            </a:r>
            <a:r>
              <a:rPr lang="es-MX" sz="2000" b="1" dirty="0"/>
              <a:t>acceder </a:t>
            </a:r>
            <a:r>
              <a:rPr lang="es-MX" sz="2000" dirty="0" smtClean="0"/>
              <a:t>a </a:t>
            </a:r>
            <a:r>
              <a:rPr lang="es-MX" sz="2000" b="1" dirty="0">
                <a:solidFill>
                  <a:srgbClr val="92D050"/>
                </a:solidFill>
              </a:rPr>
              <a:t>información parlamentaria</a:t>
            </a:r>
            <a:r>
              <a:rPr lang="es-MX" sz="2000" dirty="0" smtClean="0"/>
              <a:t>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000" dirty="0" smtClean="0"/>
              <a:t>3. Que </a:t>
            </a:r>
            <a:r>
              <a:rPr lang="es-MX" sz="2000" dirty="0"/>
              <a:t>toda la información del </a:t>
            </a:r>
            <a:r>
              <a:rPr lang="es-MX" sz="2000" b="1" dirty="0">
                <a:solidFill>
                  <a:srgbClr val="92D050"/>
                </a:solidFill>
              </a:rPr>
              <a:t>proceso legislativo </a:t>
            </a:r>
            <a:r>
              <a:rPr lang="es-MX" sz="2000" dirty="0"/>
              <a:t>sea pública y </a:t>
            </a:r>
            <a:r>
              <a:rPr lang="es-MX" sz="2000" b="1" dirty="0" smtClean="0"/>
              <a:t>disponible </a:t>
            </a:r>
            <a:r>
              <a:rPr lang="es-MX" sz="2000" b="1" dirty="0"/>
              <a:t>en formatos</a:t>
            </a:r>
            <a:r>
              <a:rPr lang="es-MX" sz="2000" dirty="0"/>
              <a:t>, que cumplan con </a:t>
            </a:r>
            <a:r>
              <a:rPr lang="es-MX" sz="2000" b="1" dirty="0"/>
              <a:t>estándares internacionales </a:t>
            </a:r>
            <a:r>
              <a:rPr lang="es-MX" sz="2000" dirty="0"/>
              <a:t>de </a:t>
            </a:r>
            <a:r>
              <a:rPr lang="es-MX" sz="2000" b="1" dirty="0"/>
              <a:t>gobierno abierto</a:t>
            </a:r>
            <a:r>
              <a:rPr lang="es-MX" sz="2000" dirty="0" smtClean="0"/>
              <a:t>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000" dirty="0" smtClean="0"/>
              <a:t>4. </a:t>
            </a:r>
            <a:r>
              <a:rPr lang="es-MX" sz="2000" b="1" dirty="0" smtClean="0">
                <a:solidFill>
                  <a:srgbClr val="92D050"/>
                </a:solidFill>
              </a:rPr>
              <a:t>Congreso</a:t>
            </a:r>
            <a:r>
              <a:rPr lang="es-MX" sz="2000" dirty="0" smtClean="0"/>
              <a:t> </a:t>
            </a:r>
            <a:r>
              <a:rPr lang="es-MX" sz="2000" dirty="0"/>
              <a:t>debe rendir informes públicos, </a:t>
            </a:r>
            <a:r>
              <a:rPr lang="es-MX" sz="2000" b="1" dirty="0"/>
              <a:t>completos, oportunos </a:t>
            </a:r>
            <a:r>
              <a:rPr lang="es-MX" sz="2000" dirty="0"/>
              <a:t>y </a:t>
            </a:r>
            <a:r>
              <a:rPr lang="es-MX" sz="2000" b="1" dirty="0"/>
              <a:t>desagregados d</a:t>
            </a:r>
            <a:r>
              <a:rPr lang="es-MX" sz="2000" dirty="0"/>
              <a:t>e la </a:t>
            </a:r>
            <a:r>
              <a:rPr lang="es-MX" sz="2000" b="1" dirty="0"/>
              <a:t>asignación </a:t>
            </a:r>
            <a:r>
              <a:rPr lang="es-MX" sz="2000" dirty="0"/>
              <a:t>y </a:t>
            </a:r>
            <a:r>
              <a:rPr lang="es-MX" sz="2000" b="1" dirty="0"/>
              <a:t>ejecución presupuestaria </a:t>
            </a:r>
            <a:r>
              <a:rPr lang="es-MX" sz="2000" dirty="0"/>
              <a:t>de cada órgano, comisión, oficina y grupo parlamentario</a:t>
            </a:r>
            <a:r>
              <a:rPr lang="es-MX" sz="2000" dirty="0" smtClean="0"/>
              <a:t>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000" dirty="0" smtClean="0"/>
              <a:t>5. </a:t>
            </a:r>
            <a:r>
              <a:rPr lang="es-MX" sz="2000" b="1" dirty="0" smtClean="0">
                <a:solidFill>
                  <a:srgbClr val="92D050"/>
                </a:solidFill>
              </a:rPr>
              <a:t>Congreso</a:t>
            </a:r>
            <a:r>
              <a:rPr lang="es-MX" sz="2000" dirty="0" smtClean="0"/>
              <a:t> </a:t>
            </a:r>
            <a:r>
              <a:rPr lang="es-MX" sz="2000" dirty="0"/>
              <a:t>accesible. </a:t>
            </a:r>
            <a:r>
              <a:rPr lang="es-MX" sz="2000" dirty="0" smtClean="0"/>
              <a:t>Restricción </a:t>
            </a:r>
            <a:r>
              <a:rPr lang="es-MX" sz="2000" dirty="0"/>
              <a:t>para entrar a las Cámaras </a:t>
            </a:r>
            <a:r>
              <a:rPr lang="es-MX" sz="2000" b="1" dirty="0">
                <a:solidFill>
                  <a:srgbClr val="FF0000"/>
                </a:solidFill>
              </a:rPr>
              <a:t>no</a:t>
            </a:r>
            <a:r>
              <a:rPr lang="es-MX" sz="2000" dirty="0"/>
              <a:t> debe ser regla. </a:t>
            </a:r>
            <a:r>
              <a:rPr lang="es-MX" sz="2000" b="1" dirty="0" smtClean="0"/>
              <a:t>Canales </a:t>
            </a:r>
            <a:r>
              <a:rPr lang="es-MX" sz="2000" b="1" dirty="0"/>
              <a:t>de comunicación </a:t>
            </a:r>
            <a:r>
              <a:rPr lang="es-MX" sz="2000" dirty="0"/>
              <a:t>—página web, canal de </a:t>
            </a:r>
            <a:r>
              <a:rPr lang="es-MX" sz="2000" dirty="0" smtClean="0"/>
              <a:t>TV—</a:t>
            </a:r>
            <a:r>
              <a:rPr lang="es-MX" sz="2000" b="1" dirty="0" smtClean="0"/>
              <a:t>amigables</a:t>
            </a:r>
            <a:r>
              <a:rPr lang="es-MX" sz="2000" dirty="0" smtClean="0"/>
              <a:t> </a:t>
            </a:r>
            <a:r>
              <a:rPr lang="es-MX" sz="2000" dirty="0"/>
              <a:t>y </a:t>
            </a:r>
            <a:r>
              <a:rPr lang="es-MX" sz="2000" b="1" dirty="0"/>
              <a:t>accesibles</a:t>
            </a:r>
            <a:r>
              <a:rPr lang="es-MX" sz="2000" dirty="0"/>
              <a:t>, mecanismos de comunicación y </a:t>
            </a:r>
            <a:r>
              <a:rPr lang="es-MX" sz="2000" b="1" dirty="0">
                <a:solidFill>
                  <a:srgbClr val="FF0000"/>
                </a:solidFill>
              </a:rPr>
              <a:t>no</a:t>
            </a:r>
            <a:r>
              <a:rPr lang="es-MX" sz="2000" dirty="0"/>
              <a:t> sólo información. </a:t>
            </a:r>
            <a:r>
              <a:rPr lang="es-MX" sz="2000" b="1" dirty="0" smtClean="0"/>
              <a:t>Fomentar </a:t>
            </a:r>
            <a:r>
              <a:rPr lang="es-MX" sz="2000" b="1" dirty="0"/>
              <a:t>participación ciudadana</a:t>
            </a:r>
            <a:r>
              <a:rPr lang="es-MX" sz="2000" dirty="0"/>
              <a:t>, mediante consultas, foros y espacios de rendición de cuentas</a:t>
            </a:r>
            <a:r>
              <a:rPr lang="es-MX" sz="2000" dirty="0" smtClean="0"/>
              <a:t>.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2568376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853684" cy="856343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El </a:t>
            </a:r>
            <a:r>
              <a:rPr lang="es-MX" sz="44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</a:t>
            </a:r>
            <a:r>
              <a:rPr lang="es-MX" sz="4400" b="1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arlamento hoy</a:t>
            </a:r>
            <a:endParaRPr lang="es-MX" sz="4400" b="1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856343"/>
            <a:ext cx="12191999" cy="6001656"/>
          </a:xfrm>
        </p:spPr>
        <p:txBody>
          <a:bodyPr>
            <a:normAutofit/>
          </a:bodyPr>
          <a:lstStyle/>
          <a:p>
            <a:r>
              <a:rPr lang="es-MX" sz="2400" dirty="0"/>
              <a:t>Hoy el </a:t>
            </a:r>
            <a:r>
              <a:rPr lang="es-MX" sz="2400" b="1" dirty="0" smtClean="0"/>
              <a:t>parlamento</a:t>
            </a:r>
            <a:r>
              <a:rPr lang="es-MX" sz="2400" dirty="0" smtClean="0"/>
              <a:t> mantiene </a:t>
            </a:r>
            <a:r>
              <a:rPr lang="es-MX" sz="2400" dirty="0"/>
              <a:t>sus rasgos históricos, pero </a:t>
            </a:r>
            <a:r>
              <a:rPr lang="es-MX" sz="2400" dirty="0" smtClean="0"/>
              <a:t>muestra </a:t>
            </a:r>
            <a:r>
              <a:rPr lang="es-MX" sz="2400" dirty="0"/>
              <a:t>rostros </a:t>
            </a:r>
            <a:r>
              <a:rPr lang="es-MX" sz="2400" dirty="0" smtClean="0"/>
              <a:t>diversos: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400" dirty="0" smtClean="0"/>
              <a:t>La </a:t>
            </a:r>
            <a:r>
              <a:rPr lang="es-MX" sz="2400" b="1" dirty="0"/>
              <a:t>Asamblea Nacional Popular </a:t>
            </a:r>
            <a:r>
              <a:rPr lang="es-MX" sz="2400" dirty="0"/>
              <a:t>de </a:t>
            </a:r>
            <a:r>
              <a:rPr lang="es-MX" sz="2400" b="1" dirty="0">
                <a:solidFill>
                  <a:srgbClr val="FF0000"/>
                </a:solidFill>
              </a:rPr>
              <a:t>China</a:t>
            </a:r>
            <a:r>
              <a:rPr lang="es-MX" sz="2400" dirty="0"/>
              <a:t>, </a:t>
            </a:r>
            <a:r>
              <a:rPr lang="es-MX" sz="2400" dirty="0" smtClean="0"/>
              <a:t>con </a:t>
            </a:r>
            <a:r>
              <a:rPr lang="es-MX" sz="2400" b="1" dirty="0"/>
              <a:t>3,000 miembros</a:t>
            </a:r>
            <a:r>
              <a:rPr lang="es-MX" sz="2400" dirty="0"/>
              <a:t>, es el </a:t>
            </a:r>
            <a:r>
              <a:rPr lang="es-MX" sz="2400" u="sng" dirty="0"/>
              <a:t>parlamento más numeroso del mundo</a:t>
            </a:r>
            <a:r>
              <a:rPr lang="es-MX" sz="2400" dirty="0"/>
              <a:t>, seguido por el del </a:t>
            </a:r>
            <a:r>
              <a:rPr lang="es-MX" sz="2400" b="1" dirty="0"/>
              <a:t>Reino Unido</a:t>
            </a:r>
            <a:r>
              <a:rPr lang="es-MX" sz="2400" dirty="0"/>
              <a:t>, que cuenta con más de </a:t>
            </a:r>
            <a:r>
              <a:rPr lang="es-MX" sz="2400" b="1" dirty="0"/>
              <a:t>1,400</a:t>
            </a:r>
            <a:r>
              <a:rPr lang="es-MX" sz="2400" dirty="0"/>
              <a:t> miembros en ambas </a:t>
            </a:r>
            <a:r>
              <a:rPr lang="es-MX" sz="2400" dirty="0" smtClean="0"/>
              <a:t>cámaras.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400" dirty="0" smtClean="0"/>
              <a:t>El </a:t>
            </a:r>
            <a:r>
              <a:rPr lang="es-MX" sz="2400" dirty="0"/>
              <a:t>más pequeño es el </a:t>
            </a:r>
            <a:r>
              <a:rPr lang="es-MX" sz="2400" b="1" dirty="0"/>
              <a:t>Congreso de los estados federados de Micronesia</a:t>
            </a:r>
            <a:r>
              <a:rPr lang="es-MX" sz="2400" dirty="0"/>
              <a:t>, </a:t>
            </a:r>
            <a:r>
              <a:rPr lang="es-MX" sz="2400" dirty="0" smtClean="0"/>
              <a:t>con </a:t>
            </a:r>
            <a:r>
              <a:rPr lang="es-MX" sz="2400" b="1" dirty="0" smtClean="0"/>
              <a:t>14</a:t>
            </a:r>
            <a:r>
              <a:rPr lang="es-MX" sz="2400" dirty="0"/>
              <a:t>. </a:t>
            </a:r>
          </a:p>
          <a:p>
            <a:endParaRPr lang="es-MX" sz="800" dirty="0"/>
          </a:p>
          <a:p>
            <a:r>
              <a:rPr lang="es-MX" sz="2400" dirty="0"/>
              <a:t>En </a:t>
            </a:r>
            <a:r>
              <a:rPr lang="es-MX" sz="2400" b="1" dirty="0" smtClean="0">
                <a:solidFill>
                  <a:srgbClr val="7030A0"/>
                </a:solidFill>
              </a:rPr>
              <a:t>India</a:t>
            </a:r>
            <a:r>
              <a:rPr lang="es-MX" sz="2400" dirty="0"/>
              <a:t>, la representación es de </a:t>
            </a:r>
            <a:r>
              <a:rPr lang="es-MX" sz="2400" b="1" dirty="0"/>
              <a:t>1.5 millones </a:t>
            </a:r>
            <a:r>
              <a:rPr lang="es-MX" sz="2400" dirty="0"/>
              <a:t>de habitantes por cada </a:t>
            </a:r>
            <a:r>
              <a:rPr lang="es-MX" sz="2400" dirty="0" smtClean="0"/>
              <a:t>parlamentario; </a:t>
            </a:r>
            <a:r>
              <a:rPr lang="es-MX" sz="2400" b="1" dirty="0" smtClean="0">
                <a:solidFill>
                  <a:srgbClr val="FF0000"/>
                </a:solidFill>
              </a:rPr>
              <a:t>EUA </a:t>
            </a:r>
            <a:r>
              <a:rPr lang="es-MX" sz="2400" dirty="0"/>
              <a:t>con cerca de </a:t>
            </a:r>
            <a:r>
              <a:rPr lang="es-MX" sz="2400" b="1" dirty="0"/>
              <a:t>590,000</a:t>
            </a:r>
            <a:r>
              <a:rPr lang="es-MX" sz="2400" dirty="0"/>
              <a:t>, y </a:t>
            </a:r>
            <a:r>
              <a:rPr lang="es-MX" sz="2400" b="1" dirty="0"/>
              <a:t>Bangladesh </a:t>
            </a:r>
            <a:r>
              <a:rPr lang="es-MX" sz="2400" dirty="0"/>
              <a:t>con </a:t>
            </a:r>
            <a:r>
              <a:rPr lang="es-MX" sz="2400" b="1" dirty="0" smtClean="0"/>
              <a:t>470,000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400" dirty="0" smtClean="0"/>
              <a:t>En </a:t>
            </a:r>
            <a:r>
              <a:rPr lang="es-MX" sz="2400" dirty="0"/>
              <a:t>el extremo opuesto, el Parlamento de </a:t>
            </a:r>
            <a:r>
              <a:rPr lang="es-MX" sz="2400" b="1" dirty="0"/>
              <a:t>Tuvalu</a:t>
            </a:r>
            <a:r>
              <a:rPr lang="es-MX" sz="2400" dirty="0"/>
              <a:t> tiene apenas </a:t>
            </a:r>
            <a:r>
              <a:rPr lang="es-MX" sz="2400" b="1" dirty="0" smtClean="0"/>
              <a:t>15 </a:t>
            </a:r>
            <a:r>
              <a:rPr lang="es-MX" sz="2400" b="1" dirty="0"/>
              <a:t>diputados</a:t>
            </a:r>
            <a:r>
              <a:rPr lang="es-MX" sz="2400" dirty="0"/>
              <a:t>, que representan a aproximadamente </a:t>
            </a:r>
            <a:r>
              <a:rPr lang="es-MX" sz="2400" b="1" dirty="0"/>
              <a:t>667</a:t>
            </a:r>
            <a:r>
              <a:rPr lang="es-MX" sz="2400" dirty="0"/>
              <a:t> personas cada uno, y </a:t>
            </a:r>
            <a:r>
              <a:rPr lang="es-MX" sz="2400" dirty="0" smtClean="0"/>
              <a:t>en </a:t>
            </a:r>
            <a:r>
              <a:rPr lang="es-MX" sz="2400" b="1" dirty="0" smtClean="0"/>
              <a:t>San Marino </a:t>
            </a:r>
            <a:r>
              <a:rPr lang="es-MX" sz="2400" dirty="0" smtClean="0"/>
              <a:t>hay </a:t>
            </a:r>
            <a:r>
              <a:rPr lang="es-MX" sz="2400" dirty="0"/>
              <a:t>un diputado por cada </a:t>
            </a:r>
            <a:r>
              <a:rPr lang="es-MX" sz="2400" b="1" dirty="0"/>
              <a:t>517</a:t>
            </a:r>
            <a:r>
              <a:rPr lang="es-MX" sz="2400" dirty="0"/>
              <a:t> habitantes</a:t>
            </a:r>
            <a:r>
              <a:rPr lang="es-MX" sz="2400" dirty="0" smtClean="0"/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62348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80571"/>
          </a:xfrm>
        </p:spPr>
        <p:txBody>
          <a:bodyPr>
            <a:noAutofit/>
          </a:bodyPr>
          <a:lstStyle/>
          <a:p>
            <a:r>
              <a:rPr lang="es-MX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Propuestas para Fortalecer al Congreso de la Unión</a:t>
            </a:r>
            <a:endParaRPr lang="es-MX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695459"/>
            <a:ext cx="12192000" cy="6162541"/>
          </a:xfrm>
        </p:spPr>
        <p:txBody>
          <a:bodyPr/>
          <a:lstStyle/>
          <a:p>
            <a:pPr marL="0" indent="0">
              <a:buNone/>
            </a:pPr>
            <a:endParaRPr lang="es-MX" sz="1600" dirty="0" smtClean="0"/>
          </a:p>
          <a:p>
            <a:r>
              <a:rPr lang="es-MX" sz="2400" dirty="0" smtClean="0"/>
              <a:t>6</a:t>
            </a:r>
            <a:r>
              <a:rPr lang="es-MX" sz="2400" dirty="0"/>
              <a:t>. </a:t>
            </a:r>
            <a:r>
              <a:rPr lang="es-MX" sz="2400" b="1" dirty="0"/>
              <a:t>Consultas</a:t>
            </a:r>
            <a:r>
              <a:rPr lang="es-MX" sz="2400" dirty="0"/>
              <a:t> y </a:t>
            </a:r>
            <a:r>
              <a:rPr lang="es-MX" sz="2400" b="1" dirty="0"/>
              <a:t>foros </a:t>
            </a:r>
            <a:r>
              <a:rPr lang="es-MX" sz="2400" dirty="0"/>
              <a:t>con académicos, </a:t>
            </a:r>
            <a:r>
              <a:rPr lang="es-MX" sz="2400" b="1" dirty="0"/>
              <a:t>organizaciones </a:t>
            </a:r>
            <a:r>
              <a:rPr lang="es-MX" sz="2400" b="1" dirty="0" smtClean="0"/>
              <a:t>sociales </a:t>
            </a:r>
            <a:r>
              <a:rPr lang="es-MX" sz="2400" dirty="0"/>
              <a:t>e interesados, para analizar espacios y mecanismos que incluyan </a:t>
            </a:r>
            <a:r>
              <a:rPr lang="es-MX" sz="2400" b="1" dirty="0" smtClean="0"/>
              <a:t>participación </a:t>
            </a:r>
            <a:r>
              <a:rPr lang="es-MX" sz="2400" b="1" dirty="0"/>
              <a:t>ciudadana </a:t>
            </a:r>
            <a:r>
              <a:rPr lang="es-MX" sz="2400" dirty="0"/>
              <a:t>en el </a:t>
            </a:r>
            <a:r>
              <a:rPr lang="es-MX" sz="2400" b="1" dirty="0"/>
              <a:t>trabajo legislativo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400" dirty="0"/>
              <a:t>7. Precisar en el </a:t>
            </a:r>
            <a:r>
              <a:rPr lang="es-MX" sz="2400" b="1" dirty="0"/>
              <a:t>marco normativo </a:t>
            </a:r>
            <a:r>
              <a:rPr lang="es-MX" sz="2400" dirty="0"/>
              <a:t>la </a:t>
            </a:r>
            <a:r>
              <a:rPr lang="es-MX" sz="2400" b="1" dirty="0"/>
              <a:t>participación ciudadana </a:t>
            </a:r>
            <a:r>
              <a:rPr lang="es-MX" sz="2400" dirty="0"/>
              <a:t>como agente del </a:t>
            </a:r>
            <a:r>
              <a:rPr lang="es-MX" sz="2400" b="1" dirty="0"/>
              <a:t>desempeño </a:t>
            </a:r>
            <a:r>
              <a:rPr lang="es-MX" sz="2400" dirty="0"/>
              <a:t>de los </a:t>
            </a:r>
            <a:r>
              <a:rPr lang="es-MX" sz="2400" b="1" dirty="0"/>
              <a:t>congresistas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800" dirty="0" smtClean="0"/>
          </a:p>
          <a:p>
            <a:r>
              <a:rPr lang="es-MX" sz="2400" dirty="0"/>
              <a:t>8. </a:t>
            </a:r>
            <a:r>
              <a:rPr lang="es-MX" sz="2400" b="1" dirty="0"/>
              <a:t>Voto electrónico</a:t>
            </a:r>
            <a:r>
              <a:rPr lang="es-MX" sz="2400" dirty="0" smtClean="0"/>
              <a:t>; </a:t>
            </a:r>
            <a:r>
              <a:rPr lang="es-MX" sz="2400" b="1" dirty="0"/>
              <a:t>reto</a:t>
            </a:r>
            <a:r>
              <a:rPr lang="es-MX" sz="2400" dirty="0"/>
              <a:t> de la democracia del sigo </a:t>
            </a:r>
            <a:r>
              <a:rPr lang="es-MX" sz="2400" b="1" dirty="0"/>
              <a:t>XXI</a:t>
            </a:r>
            <a:r>
              <a:rPr lang="es-MX" sz="2400" dirty="0"/>
              <a:t>, </a:t>
            </a:r>
            <a:r>
              <a:rPr lang="es-MX" sz="2400" dirty="0" smtClean="0"/>
              <a:t>que requiere</a:t>
            </a:r>
            <a:r>
              <a:rPr lang="es-MX" sz="2400" dirty="0"/>
              <a:t>, además de </a:t>
            </a:r>
            <a:r>
              <a:rPr lang="es-MX" sz="2400" dirty="0" smtClean="0"/>
              <a:t>la </a:t>
            </a:r>
            <a:r>
              <a:rPr lang="es-MX" sz="2400" b="1" dirty="0" smtClean="0"/>
              <a:t>consolidación democrática</a:t>
            </a:r>
            <a:r>
              <a:rPr lang="es-MX" sz="2400" dirty="0" smtClean="0"/>
              <a:t>, </a:t>
            </a:r>
            <a:r>
              <a:rPr lang="es-MX" sz="2400" b="1" dirty="0"/>
              <a:t>mecanismos informáticos avanzados </a:t>
            </a:r>
            <a:r>
              <a:rPr lang="es-MX" sz="2400" dirty="0"/>
              <a:t>que garanticen la </a:t>
            </a:r>
            <a:r>
              <a:rPr lang="es-MX" sz="2400" u="sng" dirty="0"/>
              <a:t>veracidad del sufragio </a:t>
            </a:r>
            <a:r>
              <a:rPr lang="es-MX" sz="2400" dirty="0"/>
              <a:t>en </a:t>
            </a:r>
            <a:r>
              <a:rPr lang="es-MX" sz="2400" dirty="0" smtClean="0"/>
              <a:t>3 aspectos:</a:t>
            </a:r>
          </a:p>
          <a:p>
            <a:r>
              <a:rPr lang="es-MX" sz="2400" dirty="0" smtClean="0"/>
              <a:t>quien </a:t>
            </a:r>
            <a:r>
              <a:rPr lang="es-MX" sz="2400" dirty="0"/>
              <a:t>lo emite, </a:t>
            </a:r>
            <a:endParaRPr lang="es-MX" sz="2400" dirty="0" smtClean="0"/>
          </a:p>
          <a:p>
            <a:r>
              <a:rPr lang="es-MX" sz="2400" dirty="0" smtClean="0"/>
              <a:t>a </a:t>
            </a:r>
            <a:r>
              <a:rPr lang="es-MX" sz="2400" dirty="0"/>
              <a:t>quien se elige (a qué candidato </a:t>
            </a:r>
            <a:r>
              <a:rPr lang="es-MX" sz="2400" dirty="0" smtClean="0"/>
              <a:t>pertenece) y</a:t>
            </a:r>
          </a:p>
          <a:p>
            <a:r>
              <a:rPr lang="es-MX" sz="2400" dirty="0" smtClean="0"/>
              <a:t>el </a:t>
            </a:r>
            <a:r>
              <a:rPr lang="es-MX" sz="2400" dirty="0"/>
              <a:t>sentido del mismo (negativo, afirmativo o abstención).</a:t>
            </a:r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49213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11369"/>
          </a:xfrm>
        </p:spPr>
        <p:txBody>
          <a:bodyPr>
            <a:normAutofit/>
          </a:bodyPr>
          <a:lstStyle/>
          <a:p>
            <a:pPr algn="ctr"/>
            <a:r>
              <a:rPr lang="es-MX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Propuestas para Fortalecer al Congreso de la Unión</a:t>
            </a:r>
            <a:endParaRPr lang="es-MX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811369"/>
            <a:ext cx="12192000" cy="6046631"/>
          </a:xfrm>
        </p:spPr>
        <p:txBody>
          <a:bodyPr>
            <a:normAutofit/>
          </a:bodyPr>
          <a:lstStyle/>
          <a:p>
            <a:r>
              <a:rPr lang="es-MX" sz="2000" b="1" dirty="0">
                <a:solidFill>
                  <a:srgbClr val="92D050"/>
                </a:solidFill>
              </a:rPr>
              <a:t>Propuestas para mejorar la elaboración de las normas:</a:t>
            </a:r>
          </a:p>
          <a:p>
            <a:pPr marL="0" indent="0">
              <a:buNone/>
            </a:pPr>
            <a:endParaRPr lang="es-MX" sz="1000" dirty="0"/>
          </a:p>
          <a:p>
            <a:pPr lvl="0"/>
            <a:r>
              <a:rPr lang="es-MX" sz="2000" dirty="0"/>
              <a:t>N</a:t>
            </a:r>
            <a:r>
              <a:rPr lang="es-MX" sz="2000" dirty="0" smtClean="0"/>
              <a:t>uevas </a:t>
            </a:r>
            <a:r>
              <a:rPr lang="es-MX" sz="2000" b="1" dirty="0"/>
              <a:t>técnicas </a:t>
            </a:r>
            <a:r>
              <a:rPr lang="es-MX" sz="2000" dirty="0"/>
              <a:t>que eviten </a:t>
            </a:r>
            <a:r>
              <a:rPr lang="es-MX" sz="2000" b="1" dirty="0" smtClean="0"/>
              <a:t>redacción </a:t>
            </a:r>
            <a:r>
              <a:rPr lang="es-MX" sz="2000" b="1" dirty="0"/>
              <a:t>apresurada </a:t>
            </a:r>
            <a:r>
              <a:rPr lang="es-MX" sz="2000" dirty="0"/>
              <a:t>de </a:t>
            </a:r>
            <a:r>
              <a:rPr lang="es-MX" sz="2000" b="1" dirty="0" smtClean="0"/>
              <a:t>normas</a:t>
            </a:r>
            <a:r>
              <a:rPr lang="es-MX" sz="2000" dirty="0"/>
              <a:t>, </a:t>
            </a:r>
            <a:r>
              <a:rPr lang="es-MX" sz="2000" b="1" dirty="0" smtClean="0">
                <a:solidFill>
                  <a:srgbClr val="FF0000"/>
                </a:solidFill>
              </a:rPr>
              <a:t>sin</a:t>
            </a:r>
            <a:r>
              <a:rPr lang="es-MX" sz="2000" dirty="0" smtClean="0"/>
              <a:t> </a:t>
            </a:r>
            <a:r>
              <a:rPr lang="es-MX" sz="2000" b="1" dirty="0"/>
              <a:t>tiempo</a:t>
            </a:r>
            <a:r>
              <a:rPr lang="es-MX" sz="2000" dirty="0"/>
              <a:t> de maduración necesario</a:t>
            </a:r>
            <a:r>
              <a:rPr lang="es-MX" sz="2000" dirty="0" smtClean="0"/>
              <a:t>.</a:t>
            </a:r>
          </a:p>
          <a:p>
            <a:pPr marL="0" lvl="0" indent="0">
              <a:buNone/>
            </a:pPr>
            <a:endParaRPr lang="es-MX" sz="800" dirty="0"/>
          </a:p>
          <a:p>
            <a:pPr lvl="0"/>
            <a:r>
              <a:rPr lang="es-MX" sz="2000" b="1" dirty="0"/>
              <a:t>Conciliar </a:t>
            </a:r>
            <a:r>
              <a:rPr lang="es-MX" sz="2000" b="1" dirty="0" smtClean="0"/>
              <a:t>tareas </a:t>
            </a:r>
            <a:r>
              <a:rPr lang="es-MX" sz="2000" b="1" dirty="0"/>
              <a:t>político-legislativas </a:t>
            </a:r>
            <a:r>
              <a:rPr lang="es-MX" sz="2000" dirty="0"/>
              <a:t>con </a:t>
            </a:r>
            <a:r>
              <a:rPr lang="es-MX" sz="2000" dirty="0" smtClean="0"/>
              <a:t>condiciones </a:t>
            </a:r>
            <a:r>
              <a:rPr lang="es-MX" sz="2000" dirty="0"/>
              <a:t>que </a:t>
            </a:r>
            <a:r>
              <a:rPr lang="es-MX" sz="2000" dirty="0" smtClean="0"/>
              <a:t>permitan </a:t>
            </a:r>
            <a:r>
              <a:rPr lang="es-MX" sz="2000" b="1" dirty="0" smtClean="0"/>
              <a:t>elaborar</a:t>
            </a:r>
            <a:r>
              <a:rPr lang="es-MX" sz="2000" dirty="0" smtClean="0"/>
              <a:t> </a:t>
            </a:r>
            <a:r>
              <a:rPr lang="es-MX" sz="2000" b="1" dirty="0"/>
              <a:t>normas técnicamente correctas</a:t>
            </a:r>
            <a:r>
              <a:rPr lang="es-MX" sz="2000" dirty="0" smtClean="0"/>
              <a:t>.</a:t>
            </a:r>
          </a:p>
          <a:p>
            <a:pPr marL="0" lvl="0" indent="0">
              <a:buNone/>
            </a:pPr>
            <a:endParaRPr lang="es-MX" sz="800" dirty="0"/>
          </a:p>
          <a:p>
            <a:pPr lvl="0"/>
            <a:r>
              <a:rPr lang="es-MX" sz="2000" dirty="0"/>
              <a:t>Generar </a:t>
            </a:r>
            <a:r>
              <a:rPr lang="es-MX" sz="2000" i="1" dirty="0"/>
              <a:t>instrumentos </a:t>
            </a:r>
            <a:r>
              <a:rPr lang="es-MX" sz="2000" dirty="0"/>
              <a:t>para dar seguimiento a </a:t>
            </a:r>
            <a:r>
              <a:rPr lang="es-MX" sz="2000" b="1" dirty="0" smtClean="0"/>
              <a:t>leyes </a:t>
            </a:r>
            <a:r>
              <a:rPr lang="es-MX" sz="2000" b="1" dirty="0"/>
              <a:t>aprobadas </a:t>
            </a:r>
            <a:r>
              <a:rPr lang="es-MX" sz="2000" dirty="0"/>
              <a:t>y comprobar su </a:t>
            </a:r>
            <a:r>
              <a:rPr lang="es-MX" sz="2000" b="1" dirty="0"/>
              <a:t>eficacia</a:t>
            </a:r>
            <a:r>
              <a:rPr lang="es-MX" sz="2000" dirty="0"/>
              <a:t>, o </a:t>
            </a:r>
            <a:r>
              <a:rPr lang="es-MX" sz="2000" b="1" dirty="0"/>
              <a:t>modificarlas</a:t>
            </a:r>
            <a:r>
              <a:rPr lang="es-MX" sz="2000" dirty="0" smtClean="0"/>
              <a:t>.</a:t>
            </a:r>
          </a:p>
          <a:p>
            <a:pPr marL="0" lvl="0" indent="0">
              <a:buNone/>
            </a:pPr>
            <a:endParaRPr lang="es-MX" sz="800" dirty="0"/>
          </a:p>
          <a:p>
            <a:pPr lvl="0"/>
            <a:r>
              <a:rPr lang="es-MX" sz="2000" dirty="0"/>
              <a:t>Establecer </a:t>
            </a:r>
            <a:r>
              <a:rPr lang="es-MX" sz="2000" b="1" dirty="0"/>
              <a:t>códigos de conducta obligatorios </a:t>
            </a:r>
            <a:r>
              <a:rPr lang="es-MX" sz="2000" dirty="0"/>
              <a:t>para los </a:t>
            </a:r>
            <a:r>
              <a:rPr lang="es-MX" sz="2000" b="1" dirty="0">
                <a:solidFill>
                  <a:srgbClr val="92D050"/>
                </a:solidFill>
              </a:rPr>
              <a:t>parlamentarios</a:t>
            </a:r>
            <a:r>
              <a:rPr lang="es-MX" sz="2000" dirty="0"/>
              <a:t>, donde aun </a:t>
            </a:r>
            <a:r>
              <a:rPr lang="es-MX" sz="2000" dirty="0">
                <a:solidFill>
                  <a:srgbClr val="FF0000"/>
                </a:solidFill>
              </a:rPr>
              <a:t>no </a:t>
            </a:r>
            <a:r>
              <a:rPr lang="es-MX" sz="2000" dirty="0"/>
              <a:t>haya</a:t>
            </a:r>
            <a:r>
              <a:rPr lang="es-MX" sz="2000" dirty="0" smtClean="0"/>
              <a:t>.</a:t>
            </a:r>
          </a:p>
          <a:p>
            <a:pPr marL="0" lvl="0" indent="0">
              <a:buNone/>
            </a:pPr>
            <a:endParaRPr lang="es-MX" sz="800" dirty="0"/>
          </a:p>
          <a:p>
            <a:pPr lvl="0"/>
            <a:r>
              <a:rPr lang="es-MX" sz="2000" b="1" dirty="0"/>
              <a:t>Reglas</a:t>
            </a:r>
            <a:r>
              <a:rPr lang="es-MX" sz="2000" dirty="0"/>
              <a:t> y </a:t>
            </a:r>
            <a:r>
              <a:rPr lang="es-MX" sz="2000" b="1" dirty="0"/>
              <a:t>procedimientos </a:t>
            </a:r>
            <a:r>
              <a:rPr lang="es-MX" sz="2000" dirty="0"/>
              <a:t>para mejorar el </a:t>
            </a:r>
            <a:r>
              <a:rPr lang="es-MX" sz="2000" b="1" dirty="0">
                <a:solidFill>
                  <a:srgbClr val="92D050"/>
                </a:solidFill>
              </a:rPr>
              <a:t>control parlamentario </a:t>
            </a:r>
            <a:r>
              <a:rPr lang="es-MX" sz="2000" dirty="0"/>
              <a:t>del </a:t>
            </a:r>
            <a:r>
              <a:rPr lang="es-MX" sz="2000" b="1" dirty="0"/>
              <a:t>gobierno</a:t>
            </a:r>
            <a:r>
              <a:rPr lang="es-MX" sz="2000" dirty="0" smtClean="0"/>
              <a:t>.</a:t>
            </a:r>
          </a:p>
          <a:p>
            <a:pPr marL="0" lvl="0" indent="0">
              <a:buNone/>
            </a:pPr>
            <a:endParaRPr lang="es-MX" sz="800" dirty="0"/>
          </a:p>
          <a:p>
            <a:pPr lvl="0"/>
            <a:r>
              <a:rPr lang="es-MX" sz="2000" dirty="0"/>
              <a:t>Algunos sugieren </a:t>
            </a:r>
            <a:r>
              <a:rPr lang="es-MX" sz="2000" dirty="0" smtClean="0"/>
              <a:t>regreso </a:t>
            </a:r>
            <a:r>
              <a:rPr lang="es-MX" sz="2000" dirty="0"/>
              <a:t>a la </a:t>
            </a:r>
            <a:r>
              <a:rPr lang="es-MX" sz="2000" b="1" dirty="0"/>
              <a:t>codificación</a:t>
            </a:r>
            <a:r>
              <a:rPr lang="es-MX" sz="2000" dirty="0"/>
              <a:t>, para evitar la </a:t>
            </a:r>
            <a:r>
              <a:rPr lang="es-MX" sz="2000" b="1" dirty="0"/>
              <a:t>dispersión normativa </a:t>
            </a:r>
            <a:r>
              <a:rPr lang="es-MX" sz="2000" dirty="0" smtClean="0"/>
              <a:t>(</a:t>
            </a:r>
            <a:r>
              <a:rPr lang="es-MX" sz="2000" b="1" dirty="0" smtClean="0">
                <a:solidFill>
                  <a:srgbClr val="FF0000"/>
                </a:solidFill>
              </a:rPr>
              <a:t>no</a:t>
            </a:r>
            <a:r>
              <a:rPr lang="es-MX" sz="2000" dirty="0" smtClean="0"/>
              <a:t> </a:t>
            </a:r>
            <a:r>
              <a:rPr lang="es-MX" sz="2000" dirty="0"/>
              <a:t>es muy moderno).</a:t>
            </a:r>
          </a:p>
          <a:p>
            <a:pPr marL="0" indent="0">
              <a:buNone/>
            </a:pP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2376152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941696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El Parlamento hoy</a:t>
            </a:r>
            <a:endParaRPr lang="es-MX" sz="44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323833"/>
            <a:ext cx="10836322" cy="5534167"/>
          </a:xfrm>
        </p:spPr>
        <p:txBody>
          <a:bodyPr>
            <a:normAutofit/>
          </a:bodyPr>
          <a:lstStyle/>
          <a:p>
            <a:r>
              <a:rPr lang="es-MX" sz="2800" dirty="0"/>
              <a:t>En cuanto a </a:t>
            </a:r>
            <a:r>
              <a:rPr lang="es-MX" sz="2800" b="1" dirty="0"/>
              <a:t>poder</a:t>
            </a:r>
            <a:r>
              <a:rPr lang="es-MX" sz="2800" dirty="0"/>
              <a:t> e </a:t>
            </a:r>
            <a:r>
              <a:rPr lang="es-MX" sz="2800" b="1" dirty="0"/>
              <a:t>influencia</a:t>
            </a:r>
            <a:r>
              <a:rPr lang="es-MX" sz="2800" dirty="0"/>
              <a:t>, </a:t>
            </a:r>
            <a:r>
              <a:rPr lang="es-MX" sz="2800" dirty="0" smtClean="0"/>
              <a:t>las </a:t>
            </a:r>
            <a:r>
              <a:rPr lang="es-MX" sz="2800" b="1" dirty="0"/>
              <a:t>instituciones parlamentarias </a:t>
            </a:r>
            <a:r>
              <a:rPr lang="es-MX" sz="2800" dirty="0"/>
              <a:t>incluyen cuerpos puramente asesores, </a:t>
            </a:r>
            <a:r>
              <a:rPr lang="es-MX" sz="2800" dirty="0" smtClean="0"/>
              <a:t>como </a:t>
            </a:r>
            <a:r>
              <a:rPr lang="es-MX" sz="2800" dirty="0"/>
              <a:t>el </a:t>
            </a:r>
            <a:r>
              <a:rPr lang="es-MX" sz="2800" b="1" dirty="0"/>
              <a:t>Majlis </a:t>
            </a:r>
            <a:r>
              <a:rPr lang="es-MX" sz="2800" b="1" dirty="0" err="1"/>
              <a:t>A’Shura</a:t>
            </a:r>
            <a:r>
              <a:rPr lang="es-MX" sz="2800" b="1" dirty="0"/>
              <a:t> </a:t>
            </a:r>
            <a:r>
              <a:rPr lang="es-MX" sz="2800" dirty="0"/>
              <a:t>de </a:t>
            </a:r>
            <a:r>
              <a:rPr lang="es-MX" sz="2800" b="1" dirty="0">
                <a:solidFill>
                  <a:srgbClr val="FFC000"/>
                </a:solidFill>
              </a:rPr>
              <a:t>Arabia Saudita</a:t>
            </a:r>
            <a:r>
              <a:rPr lang="es-MX" sz="2800" dirty="0"/>
              <a:t>, que se creó en </a:t>
            </a:r>
            <a:r>
              <a:rPr lang="es-MX" sz="2800" b="1" dirty="0"/>
              <a:t>1993</a:t>
            </a:r>
            <a:r>
              <a:rPr lang="es-MX" sz="2800" dirty="0"/>
              <a:t> como institución consultiva, integrada por miembros designados, con </a:t>
            </a:r>
            <a:r>
              <a:rPr lang="es-MX" sz="2800" b="1" dirty="0"/>
              <a:t>facultades legislativas </a:t>
            </a:r>
            <a:r>
              <a:rPr lang="es-MX" sz="2800" dirty="0"/>
              <a:t>o de </a:t>
            </a:r>
            <a:r>
              <a:rPr lang="es-MX" sz="2800" b="1" dirty="0"/>
              <a:t>supervisión</a:t>
            </a:r>
            <a:r>
              <a:rPr lang="es-MX" sz="2800" dirty="0"/>
              <a:t> </a:t>
            </a:r>
            <a:r>
              <a:rPr lang="es-MX" sz="2800" u="sng" dirty="0"/>
              <a:t>nulas o escasas</a:t>
            </a:r>
            <a:r>
              <a:rPr lang="es-MX" sz="2800" dirty="0"/>
              <a:t>, que asesora al monarca y </a:t>
            </a:r>
            <a:r>
              <a:rPr lang="es-MX" sz="2800" u="sng" dirty="0"/>
              <a:t>puede ser disuelta en cualquier momento</a:t>
            </a:r>
            <a:r>
              <a:rPr lang="es-MX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98796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0277341" cy="772732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 smtClean="0">
                <a:solidFill>
                  <a:srgbClr val="0070C0"/>
                </a:solidFill>
              </a:rPr>
              <a:t>El Parlamento hoy</a:t>
            </a:r>
            <a:endParaRPr lang="es-MX" sz="4400" b="1" dirty="0">
              <a:solidFill>
                <a:srgbClr val="0070C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5910" y="772732"/>
            <a:ext cx="12076090" cy="6085267"/>
          </a:xfrm>
        </p:spPr>
        <p:txBody>
          <a:bodyPr>
            <a:normAutofit/>
          </a:bodyPr>
          <a:lstStyle/>
          <a:p>
            <a:r>
              <a:rPr lang="es-MX" sz="2000" dirty="0"/>
              <a:t>A</a:t>
            </a:r>
            <a:r>
              <a:rPr lang="es-MX" sz="2000" dirty="0" smtClean="0"/>
              <a:t>lgunos autores: una </a:t>
            </a:r>
            <a:r>
              <a:rPr lang="es-MX" sz="2000" dirty="0"/>
              <a:t>lista de </a:t>
            </a:r>
            <a:r>
              <a:rPr lang="es-MX" sz="2000" b="1" dirty="0"/>
              <a:t>nuevas</a:t>
            </a:r>
            <a:r>
              <a:rPr lang="es-MX" sz="2000" dirty="0"/>
              <a:t> (a veces no tanto) </a:t>
            </a:r>
            <a:r>
              <a:rPr lang="es-MX" sz="2000" b="1" dirty="0"/>
              <a:t>realidades</a:t>
            </a:r>
            <a:r>
              <a:rPr lang="es-MX" sz="2000" dirty="0"/>
              <a:t> del </a:t>
            </a:r>
            <a:r>
              <a:rPr lang="es-MX" sz="2000" b="1" dirty="0"/>
              <a:t>parlamentarismo</a:t>
            </a:r>
            <a:r>
              <a:rPr lang="es-MX" sz="2000" dirty="0"/>
              <a:t>:</a:t>
            </a:r>
          </a:p>
          <a:p>
            <a:pPr marL="0" indent="0">
              <a:buNone/>
            </a:pPr>
            <a:endParaRPr lang="es-MX" sz="800" dirty="0"/>
          </a:p>
          <a:p>
            <a:pPr lvl="0"/>
            <a:r>
              <a:rPr lang="es-MX" sz="2000" b="1" dirty="0"/>
              <a:t>Consolidación </a:t>
            </a:r>
            <a:r>
              <a:rPr lang="es-MX" sz="2000" dirty="0"/>
              <a:t>de </a:t>
            </a:r>
            <a:r>
              <a:rPr lang="es-MX" sz="2000" b="1" dirty="0" smtClean="0"/>
              <a:t>partidos </a:t>
            </a:r>
            <a:r>
              <a:rPr lang="es-MX" sz="2000" dirty="0"/>
              <a:t>en el funcionamiento del </a:t>
            </a:r>
            <a:r>
              <a:rPr lang="es-MX" sz="2000" b="1" dirty="0">
                <a:solidFill>
                  <a:srgbClr val="92D050"/>
                </a:solidFill>
              </a:rPr>
              <a:t>Parlamento </a:t>
            </a:r>
            <a:r>
              <a:rPr lang="es-MX" sz="2000" dirty="0"/>
              <a:t>(</a:t>
            </a:r>
            <a:r>
              <a:rPr lang="es-MX" sz="2000" b="1" dirty="0"/>
              <a:t>grupos parlamentarios</a:t>
            </a:r>
            <a:r>
              <a:rPr lang="es-MX" sz="2000" dirty="0"/>
              <a:t>), dejando en posición secundaria al </a:t>
            </a:r>
            <a:r>
              <a:rPr lang="es-MX" sz="2000" b="1" dirty="0"/>
              <a:t>parlamentario individual</a:t>
            </a:r>
            <a:r>
              <a:rPr lang="es-MX" sz="2000" dirty="0"/>
              <a:t>.</a:t>
            </a:r>
          </a:p>
          <a:p>
            <a:pPr lvl="0"/>
            <a:r>
              <a:rPr lang="es-MX" sz="2000" b="1" dirty="0"/>
              <a:t>Predominio </a:t>
            </a:r>
            <a:r>
              <a:rPr lang="es-MX" sz="2000" dirty="0"/>
              <a:t>del</a:t>
            </a:r>
            <a:r>
              <a:rPr lang="es-MX" sz="2000" b="1" dirty="0"/>
              <a:t> Ejecutivo </a:t>
            </a:r>
            <a:r>
              <a:rPr lang="es-MX" sz="2000" dirty="0"/>
              <a:t>en </a:t>
            </a:r>
            <a:r>
              <a:rPr lang="es-MX" sz="2000" dirty="0" smtClean="0"/>
              <a:t>planificación </a:t>
            </a:r>
            <a:r>
              <a:rPr lang="es-MX" sz="2000" dirty="0"/>
              <a:t>y diseño de la </a:t>
            </a:r>
            <a:r>
              <a:rPr lang="es-MX" sz="2000" b="1" dirty="0"/>
              <a:t>acción legislativa</a:t>
            </a:r>
            <a:r>
              <a:rPr lang="es-MX" sz="2000" dirty="0"/>
              <a:t>.</a:t>
            </a:r>
          </a:p>
          <a:p>
            <a:pPr lvl="0"/>
            <a:r>
              <a:rPr lang="es-MX" sz="2000" b="1" dirty="0"/>
              <a:t>Producción</a:t>
            </a:r>
            <a:r>
              <a:rPr lang="es-MX" sz="2000" dirty="0"/>
              <a:t> cada vez más masiva de </a:t>
            </a:r>
            <a:r>
              <a:rPr lang="es-MX" sz="2000" b="1" dirty="0">
                <a:solidFill>
                  <a:schemeClr val="tx1"/>
                </a:solidFill>
              </a:rPr>
              <a:t>normas</a:t>
            </a:r>
            <a:r>
              <a:rPr lang="es-MX" sz="2000" dirty="0"/>
              <a:t>, que repercute en </a:t>
            </a:r>
            <a:r>
              <a:rPr lang="es-MX" sz="2000" b="1" dirty="0"/>
              <a:t>pérdida</a:t>
            </a:r>
            <a:r>
              <a:rPr lang="es-MX" sz="2000" dirty="0"/>
              <a:t> de </a:t>
            </a:r>
            <a:r>
              <a:rPr lang="es-MX" sz="2000" b="1" dirty="0"/>
              <a:t>calidad</a:t>
            </a:r>
            <a:r>
              <a:rPr lang="es-MX" sz="2000" dirty="0"/>
              <a:t> de la </a:t>
            </a:r>
            <a:r>
              <a:rPr lang="es-MX" sz="2000" b="1" dirty="0"/>
              <a:t>producción legislativa</a:t>
            </a:r>
            <a:r>
              <a:rPr lang="es-MX" sz="2000" dirty="0"/>
              <a:t>.</a:t>
            </a:r>
          </a:p>
          <a:p>
            <a:pPr lvl="0"/>
            <a:r>
              <a:rPr lang="es-MX" sz="2000" dirty="0" smtClean="0"/>
              <a:t>Faltan </a:t>
            </a:r>
            <a:r>
              <a:rPr lang="es-MX" sz="2000" dirty="0"/>
              <a:t>mecanismos de </a:t>
            </a:r>
            <a:r>
              <a:rPr lang="es-MX" sz="2000" b="1" dirty="0"/>
              <a:t>exigencia</a:t>
            </a:r>
            <a:r>
              <a:rPr lang="es-MX" sz="2000" dirty="0"/>
              <a:t> de </a:t>
            </a:r>
            <a:r>
              <a:rPr lang="es-MX" sz="2000" b="1" dirty="0"/>
              <a:t>responsabilidad parlamentaria </a:t>
            </a:r>
            <a:r>
              <a:rPr lang="es-MX" sz="2000" dirty="0" smtClean="0"/>
              <a:t>(expresiones </a:t>
            </a:r>
            <a:r>
              <a:rPr lang="es-MX" sz="2000" dirty="0"/>
              <a:t>del </a:t>
            </a:r>
            <a:r>
              <a:rPr lang="es-MX" sz="2000" b="1" dirty="0"/>
              <a:t>control </a:t>
            </a:r>
            <a:r>
              <a:rPr lang="es-MX" sz="2000" dirty="0"/>
              <a:t>sobre el </a:t>
            </a:r>
            <a:r>
              <a:rPr lang="es-MX" sz="2000" b="1" dirty="0"/>
              <a:t>gobierno</a:t>
            </a:r>
            <a:r>
              <a:rPr lang="es-MX" sz="2000" dirty="0"/>
              <a:t>). </a:t>
            </a:r>
            <a:r>
              <a:rPr lang="es-MX" sz="2000" dirty="0" smtClean="0"/>
              <a:t>Predominio </a:t>
            </a:r>
            <a:r>
              <a:rPr lang="es-MX" sz="2000" dirty="0"/>
              <a:t>de la </a:t>
            </a:r>
            <a:r>
              <a:rPr lang="es-MX" sz="2000" b="1" dirty="0"/>
              <a:t>mayoría </a:t>
            </a:r>
            <a:r>
              <a:rPr lang="es-MX" sz="2000" dirty="0"/>
              <a:t>puede </a:t>
            </a:r>
            <a:r>
              <a:rPr lang="es-MX" sz="2000" dirty="0" smtClean="0"/>
              <a:t>suprimir algunas </a:t>
            </a:r>
            <a:r>
              <a:rPr lang="es-MX" sz="2000" dirty="0"/>
              <a:t>modalidades de control </a:t>
            </a:r>
            <a:r>
              <a:rPr lang="es-MX" sz="2000" dirty="0" smtClean="0"/>
              <a:t>(comisiones </a:t>
            </a:r>
            <a:r>
              <a:rPr lang="es-MX" sz="2000" dirty="0"/>
              <a:t>de investigación).</a:t>
            </a:r>
          </a:p>
          <a:p>
            <a:pPr lvl="0"/>
            <a:r>
              <a:rPr lang="es-MX" sz="2000" b="1" dirty="0"/>
              <a:t>Omnipresencia</a:t>
            </a:r>
            <a:r>
              <a:rPr lang="es-MX" sz="2000" dirty="0"/>
              <a:t> de medios de comunicación </a:t>
            </a:r>
            <a:r>
              <a:rPr lang="es-MX" sz="2000" dirty="0" smtClean="0"/>
              <a:t>y </a:t>
            </a:r>
            <a:r>
              <a:rPr lang="es-MX" sz="2000" dirty="0"/>
              <a:t>falta de agilidad del </a:t>
            </a:r>
            <a:r>
              <a:rPr lang="es-MX" sz="2000" b="1" dirty="0">
                <a:solidFill>
                  <a:srgbClr val="00B050"/>
                </a:solidFill>
              </a:rPr>
              <a:t>Congreso</a:t>
            </a:r>
            <a:r>
              <a:rPr lang="es-MX" sz="2000" dirty="0"/>
              <a:t>; progresivamente </a:t>
            </a:r>
            <a:r>
              <a:rPr lang="es-MX" sz="2000" dirty="0" smtClean="0"/>
              <a:t>prensa</a:t>
            </a:r>
            <a:r>
              <a:rPr lang="es-MX" sz="2000" dirty="0"/>
              <a:t>, radio y TV se han transformado en </a:t>
            </a:r>
            <a:r>
              <a:rPr lang="es-MX" sz="2000" b="1" dirty="0" smtClean="0"/>
              <a:t>foro </a:t>
            </a:r>
            <a:r>
              <a:rPr lang="es-MX" sz="2000" dirty="0"/>
              <a:t>de confrontación política y lugar de discusión de </a:t>
            </a:r>
            <a:r>
              <a:rPr lang="es-MX" sz="2000" b="1" dirty="0"/>
              <a:t>alternativas</a:t>
            </a:r>
            <a:r>
              <a:rPr lang="es-MX" sz="2000" dirty="0"/>
              <a:t> de </a:t>
            </a:r>
            <a:r>
              <a:rPr lang="es-MX" sz="2000" b="1" dirty="0"/>
              <a:t>gobierno.</a:t>
            </a:r>
          </a:p>
          <a:p>
            <a:pPr lvl="0"/>
            <a:r>
              <a:rPr lang="es-MX" sz="2000" b="1" dirty="0"/>
              <a:t>Erosión</a:t>
            </a:r>
            <a:r>
              <a:rPr lang="es-MX" sz="2000" dirty="0"/>
              <a:t> en aprecio e identificación popular con la </a:t>
            </a:r>
            <a:r>
              <a:rPr lang="es-MX" sz="2000" b="1" dirty="0">
                <a:solidFill>
                  <a:srgbClr val="00B050"/>
                </a:solidFill>
              </a:rPr>
              <a:t>institución parlamentaria</a:t>
            </a:r>
            <a:r>
              <a:rPr lang="es-MX" sz="2000" dirty="0"/>
              <a:t>, como </a:t>
            </a:r>
            <a:r>
              <a:rPr lang="es-MX" sz="2000" dirty="0" smtClean="0"/>
              <a:t>reflejan </a:t>
            </a:r>
            <a:r>
              <a:rPr lang="es-MX" sz="2000" b="1" dirty="0"/>
              <a:t>sondeos </a:t>
            </a:r>
            <a:r>
              <a:rPr lang="es-MX" sz="2000" dirty="0"/>
              <a:t>de opinión </a:t>
            </a:r>
            <a:r>
              <a:rPr lang="es-MX" sz="2000" u="sng" dirty="0"/>
              <a:t>en todas las democracias</a:t>
            </a:r>
            <a:r>
              <a:rPr lang="es-MX" sz="2000" dirty="0"/>
              <a:t>.</a:t>
            </a:r>
          </a:p>
          <a:p>
            <a:pPr lvl="0"/>
            <a:r>
              <a:rPr lang="es-MX" sz="2000" b="1" dirty="0"/>
              <a:t>Fortalecimiento</a:t>
            </a:r>
            <a:r>
              <a:rPr lang="es-MX" sz="2000" dirty="0"/>
              <a:t> de </a:t>
            </a:r>
            <a:r>
              <a:rPr lang="es-MX" sz="2000" b="1" dirty="0">
                <a:solidFill>
                  <a:srgbClr val="00B050"/>
                </a:solidFill>
              </a:rPr>
              <a:t>parlamentos </a:t>
            </a:r>
            <a:r>
              <a:rPr lang="es-MX" sz="2000" dirty="0"/>
              <a:t>de </a:t>
            </a:r>
            <a:r>
              <a:rPr lang="es-MX" sz="2000" b="1" dirty="0"/>
              <a:t>comunidades autónomas </a:t>
            </a:r>
            <a:r>
              <a:rPr lang="es-MX" sz="2000" dirty="0"/>
              <a:t>e </a:t>
            </a:r>
            <a:r>
              <a:rPr lang="es-MX" sz="2000" b="1" dirty="0"/>
              <a:t>instituciones supranacionales</a:t>
            </a:r>
            <a:r>
              <a:rPr lang="es-MX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42203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852338" cy="901521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El Parlamento hoy</a:t>
            </a:r>
            <a:endParaRPr lang="es-MX" sz="44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004552"/>
            <a:ext cx="10174310" cy="5853447"/>
          </a:xfrm>
        </p:spPr>
        <p:txBody>
          <a:bodyPr>
            <a:normAutofit/>
          </a:bodyPr>
          <a:lstStyle/>
          <a:p>
            <a:r>
              <a:rPr lang="es-MX" sz="3600" dirty="0"/>
              <a:t>En forma cada vez más visible, la </a:t>
            </a:r>
            <a:r>
              <a:rPr lang="es-MX" sz="3600" b="1" dirty="0"/>
              <a:t>función legislativa</a:t>
            </a:r>
            <a:r>
              <a:rPr lang="es-MX" sz="3600" dirty="0"/>
              <a:t> y el </a:t>
            </a:r>
            <a:r>
              <a:rPr lang="es-MX" sz="3600" b="1" dirty="0"/>
              <a:t>contenido normativo </a:t>
            </a:r>
            <a:r>
              <a:rPr lang="es-MX" sz="3600" dirty="0"/>
              <a:t>de la </a:t>
            </a:r>
            <a:r>
              <a:rPr lang="es-MX" sz="3600" b="1" dirty="0"/>
              <a:t>ley</a:t>
            </a:r>
            <a:r>
              <a:rPr lang="es-MX" sz="3600" dirty="0"/>
              <a:t> están condicionados </a:t>
            </a:r>
            <a:r>
              <a:rPr lang="es-MX" sz="3600" dirty="0" smtClean="0"/>
              <a:t>por:</a:t>
            </a:r>
          </a:p>
          <a:p>
            <a:pPr marL="0" indent="0">
              <a:buNone/>
            </a:pPr>
            <a:endParaRPr lang="es-MX" sz="1000" dirty="0" smtClean="0"/>
          </a:p>
          <a:p>
            <a:r>
              <a:rPr lang="es-MX" sz="3600" dirty="0" smtClean="0"/>
              <a:t>su </a:t>
            </a:r>
            <a:r>
              <a:rPr lang="es-MX" sz="3600" b="1" dirty="0"/>
              <a:t>aplicación concreta </a:t>
            </a:r>
            <a:r>
              <a:rPr lang="es-MX" sz="3600" dirty="0"/>
              <a:t>por </a:t>
            </a:r>
            <a:r>
              <a:rPr lang="es-MX" sz="3600" dirty="0" smtClean="0"/>
              <a:t>la </a:t>
            </a:r>
            <a:r>
              <a:rPr lang="es-MX" sz="3600" b="1" dirty="0"/>
              <a:t>administración</a:t>
            </a:r>
            <a:r>
              <a:rPr lang="es-MX" sz="3600" dirty="0"/>
              <a:t> y sobre </a:t>
            </a:r>
            <a:r>
              <a:rPr lang="es-MX" sz="3600" dirty="0" smtClean="0"/>
              <a:t>todo,</a:t>
            </a:r>
          </a:p>
          <a:p>
            <a:pPr marL="0" indent="0">
              <a:buNone/>
            </a:pPr>
            <a:endParaRPr lang="es-MX" sz="800" dirty="0" smtClean="0"/>
          </a:p>
          <a:p>
            <a:r>
              <a:rPr lang="es-MX" sz="3600" dirty="0" smtClean="0"/>
              <a:t>por </a:t>
            </a:r>
            <a:r>
              <a:rPr lang="es-MX" sz="3600" dirty="0"/>
              <a:t>el </a:t>
            </a:r>
            <a:r>
              <a:rPr lang="es-MX" sz="3600" b="1" dirty="0"/>
              <a:t>Poder Judicial</a:t>
            </a:r>
            <a:r>
              <a:rPr lang="es-MX" sz="3600" dirty="0"/>
              <a:t>, que a la postre define el </a:t>
            </a:r>
            <a:r>
              <a:rPr lang="es-MX" sz="3600" b="1" dirty="0"/>
              <a:t>contenido normativo práctico </a:t>
            </a:r>
            <a:r>
              <a:rPr lang="es-MX" sz="3600" dirty="0"/>
              <a:t>de las </a:t>
            </a:r>
            <a:r>
              <a:rPr lang="es-MX" sz="3600" b="1" dirty="0" smtClean="0"/>
              <a:t>normas</a:t>
            </a:r>
            <a:r>
              <a:rPr lang="es-MX" sz="3600" dirty="0" smtClean="0"/>
              <a:t>.</a:t>
            </a:r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1431863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1"/>
            <a:ext cx="10715223" cy="682579"/>
          </a:xfrm>
        </p:spPr>
        <p:txBody>
          <a:bodyPr>
            <a:normAutofit fontScale="90000"/>
          </a:bodyPr>
          <a:lstStyle/>
          <a:p>
            <a:pPr algn="ctr"/>
            <a:r>
              <a:rPr lang="es-MX" sz="44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El Parlamento hoy</a:t>
            </a:r>
            <a:endParaRPr lang="es-MX" sz="44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682581"/>
            <a:ext cx="12192000" cy="6175420"/>
          </a:xfrm>
        </p:spPr>
        <p:txBody>
          <a:bodyPr>
            <a:noAutofit/>
          </a:bodyPr>
          <a:lstStyle/>
          <a:p>
            <a:r>
              <a:rPr lang="es-MX" sz="2000" dirty="0"/>
              <a:t>I</a:t>
            </a:r>
            <a:r>
              <a:rPr lang="es-MX" sz="2000" dirty="0" smtClean="0"/>
              <a:t>ndispensable </a:t>
            </a:r>
            <a:r>
              <a:rPr lang="es-MX" sz="2000" dirty="0"/>
              <a:t>que el </a:t>
            </a:r>
            <a:r>
              <a:rPr lang="es-MX" sz="2000" b="1" dirty="0">
                <a:solidFill>
                  <a:srgbClr val="00B050"/>
                </a:solidFill>
              </a:rPr>
              <a:t>Parlamento</a:t>
            </a:r>
            <a:r>
              <a:rPr lang="es-MX" sz="2000" dirty="0"/>
              <a:t> desarrolle </a:t>
            </a:r>
            <a:r>
              <a:rPr lang="es-MX" sz="2000" b="1" dirty="0"/>
              <a:t>técnicas</a:t>
            </a:r>
            <a:r>
              <a:rPr lang="es-MX" sz="2000" dirty="0"/>
              <a:t> que devuelvan a la </a:t>
            </a:r>
            <a:r>
              <a:rPr lang="es-MX" sz="2000" b="1" dirty="0"/>
              <a:t>ley</a:t>
            </a:r>
            <a:r>
              <a:rPr lang="es-MX" sz="2000" dirty="0"/>
              <a:t> su posición preeminente en el </a:t>
            </a:r>
            <a:r>
              <a:rPr lang="es-MX" sz="2000" b="1" dirty="0"/>
              <a:t>sistema de fuentes del derecho</a:t>
            </a:r>
            <a:r>
              <a:rPr lang="es-MX" sz="2000" dirty="0"/>
              <a:t>, para lo cual requiere:</a:t>
            </a:r>
          </a:p>
          <a:p>
            <a:pPr marL="0" indent="0">
              <a:buNone/>
            </a:pPr>
            <a:endParaRPr lang="es-MX" sz="600" dirty="0"/>
          </a:p>
          <a:p>
            <a:pPr lvl="0"/>
            <a:r>
              <a:rPr lang="es-MX" sz="2000" dirty="0" smtClean="0"/>
              <a:t>Atajar </a:t>
            </a:r>
            <a:r>
              <a:rPr lang="es-MX" sz="2000" dirty="0"/>
              <a:t>incertidumbre en la determinación del </a:t>
            </a:r>
            <a:r>
              <a:rPr lang="es-MX" sz="2000" b="1" dirty="0"/>
              <a:t>derecho</a:t>
            </a:r>
            <a:r>
              <a:rPr lang="es-MX" sz="2000" dirty="0"/>
              <a:t>, que deriva de una </a:t>
            </a:r>
            <a:r>
              <a:rPr lang="es-MX" sz="2000" b="1" dirty="0"/>
              <a:t>legislación inflada </a:t>
            </a:r>
            <a:r>
              <a:rPr lang="es-MX" sz="2000" dirty="0"/>
              <a:t>y </a:t>
            </a:r>
            <a:r>
              <a:rPr lang="es-MX" sz="2000" dirty="0" smtClean="0"/>
              <a:t>problemas </a:t>
            </a:r>
            <a:r>
              <a:rPr lang="es-MX" sz="2000" dirty="0"/>
              <a:t>para dar </a:t>
            </a:r>
            <a:r>
              <a:rPr lang="es-MX" sz="2000" dirty="0" smtClean="0"/>
              <a:t>significado </a:t>
            </a:r>
            <a:r>
              <a:rPr lang="es-MX" sz="2000" dirty="0"/>
              <a:t>coherente a </a:t>
            </a:r>
            <a:r>
              <a:rPr lang="es-MX" sz="2000" u="sng" dirty="0"/>
              <a:t>reglas dictadas para resolver cuestiones particulares</a:t>
            </a:r>
            <a:r>
              <a:rPr lang="es-MX" sz="2000" dirty="0"/>
              <a:t>, </a:t>
            </a:r>
            <a:r>
              <a:rPr lang="es-MX" sz="2000" b="1" dirty="0"/>
              <a:t>sin </a:t>
            </a:r>
            <a:r>
              <a:rPr lang="es-MX" sz="2000" dirty="0"/>
              <a:t>preocuparse del marco general</a:t>
            </a:r>
            <a:r>
              <a:rPr lang="es-MX" sz="2000" dirty="0" smtClean="0"/>
              <a:t>;</a:t>
            </a:r>
          </a:p>
          <a:p>
            <a:pPr marL="0" lvl="0" indent="0">
              <a:buNone/>
            </a:pPr>
            <a:endParaRPr lang="es-MX" sz="600" dirty="0"/>
          </a:p>
          <a:p>
            <a:pPr lvl="0"/>
            <a:r>
              <a:rPr lang="es-MX" sz="2000" dirty="0"/>
              <a:t>I</a:t>
            </a:r>
            <a:r>
              <a:rPr lang="es-MX" sz="2000" dirty="0" smtClean="0"/>
              <a:t>ntroducir </a:t>
            </a:r>
            <a:r>
              <a:rPr lang="es-MX" sz="2000" dirty="0"/>
              <a:t>técnicas </a:t>
            </a:r>
            <a:r>
              <a:rPr lang="es-MX" sz="2000" dirty="0" smtClean="0"/>
              <a:t>que eviten </a:t>
            </a:r>
            <a:r>
              <a:rPr lang="es-MX" sz="2000" b="1" dirty="0"/>
              <a:t>redacción</a:t>
            </a:r>
            <a:r>
              <a:rPr lang="es-MX" sz="2000" dirty="0"/>
              <a:t> de </a:t>
            </a:r>
            <a:r>
              <a:rPr lang="es-MX" sz="2000" b="1" dirty="0"/>
              <a:t>normas</a:t>
            </a:r>
            <a:r>
              <a:rPr lang="es-MX" sz="2000" dirty="0"/>
              <a:t> de modo apresurado o farragoso, </a:t>
            </a:r>
            <a:r>
              <a:rPr lang="es-MX" sz="2000" b="1" u="sng" dirty="0"/>
              <a:t>sin</a:t>
            </a:r>
            <a:r>
              <a:rPr lang="es-MX" sz="2000" u="sng" dirty="0"/>
              <a:t> adecuado </a:t>
            </a:r>
            <a:r>
              <a:rPr lang="es-MX" sz="2000" i="1" u="sng" dirty="0" err="1"/>
              <a:t>drafting</a:t>
            </a:r>
            <a:r>
              <a:rPr lang="es-MX" sz="2000" dirty="0" smtClean="0"/>
              <a:t>;</a:t>
            </a:r>
          </a:p>
          <a:p>
            <a:pPr marL="0" lvl="0" indent="0">
              <a:buNone/>
            </a:pPr>
            <a:endParaRPr lang="es-MX" sz="600" dirty="0"/>
          </a:p>
          <a:p>
            <a:pPr lvl="0"/>
            <a:r>
              <a:rPr lang="es-MX" sz="2000" dirty="0"/>
              <a:t>C</a:t>
            </a:r>
            <a:r>
              <a:rPr lang="es-MX" sz="2000" dirty="0" smtClean="0"/>
              <a:t>onveniencia </a:t>
            </a:r>
            <a:r>
              <a:rPr lang="es-MX" sz="2000" dirty="0"/>
              <a:t>(ante la dispersión normativa, y devaluación </a:t>
            </a:r>
            <a:r>
              <a:rPr lang="es-MX" sz="2000" dirty="0" smtClean="0"/>
              <a:t>de </a:t>
            </a:r>
            <a:r>
              <a:rPr lang="es-MX" sz="2000" b="1" dirty="0" smtClean="0"/>
              <a:t>códigos</a:t>
            </a:r>
            <a:r>
              <a:rPr lang="es-MX" sz="2000" dirty="0"/>
              <a:t>), de </a:t>
            </a:r>
            <a:r>
              <a:rPr lang="es-MX" sz="2000" u="sng" dirty="0"/>
              <a:t>reintroducir un renovado esfuerzo  codificador</a:t>
            </a:r>
            <a:r>
              <a:rPr lang="es-MX" sz="2000" dirty="0" smtClean="0"/>
              <a:t>;</a:t>
            </a:r>
          </a:p>
          <a:p>
            <a:pPr marL="0" lvl="0" indent="0">
              <a:buNone/>
            </a:pPr>
            <a:endParaRPr lang="es-MX" sz="600" dirty="0"/>
          </a:p>
          <a:p>
            <a:pPr lvl="0"/>
            <a:r>
              <a:rPr lang="es-MX" sz="2000" dirty="0"/>
              <a:t>C</a:t>
            </a:r>
            <a:r>
              <a:rPr lang="es-MX" sz="2000" dirty="0" smtClean="0"/>
              <a:t>onciliación </a:t>
            </a:r>
            <a:r>
              <a:rPr lang="es-MX" sz="2000" dirty="0"/>
              <a:t>de tareas político-legislativas con </a:t>
            </a:r>
            <a:r>
              <a:rPr lang="es-MX" sz="2000" dirty="0" smtClean="0"/>
              <a:t>condiciones </a:t>
            </a:r>
            <a:r>
              <a:rPr lang="es-MX" sz="2000" dirty="0"/>
              <a:t>que permitan </a:t>
            </a:r>
            <a:r>
              <a:rPr lang="es-MX" sz="2000" dirty="0" smtClean="0"/>
              <a:t>elaboración </a:t>
            </a:r>
            <a:r>
              <a:rPr lang="es-MX" sz="2000" dirty="0"/>
              <a:t>de </a:t>
            </a:r>
            <a:r>
              <a:rPr lang="es-MX" sz="2000" b="1" dirty="0"/>
              <a:t>normas técnicamente correctas </a:t>
            </a:r>
            <a:r>
              <a:rPr lang="es-MX" sz="2000" dirty="0"/>
              <a:t>(suficientes recursos humanos, materiales y servicios </a:t>
            </a:r>
            <a:r>
              <a:rPr lang="es-MX" sz="2000" dirty="0" smtClean="0"/>
              <a:t>técnicos),</a:t>
            </a:r>
          </a:p>
          <a:p>
            <a:pPr marL="0" lvl="0" indent="0">
              <a:buNone/>
            </a:pPr>
            <a:endParaRPr lang="es-MX" sz="700" dirty="0"/>
          </a:p>
          <a:p>
            <a:pPr lvl="0"/>
            <a:r>
              <a:rPr lang="es-MX" sz="2000" dirty="0" smtClean="0"/>
              <a:t>Generalización </a:t>
            </a:r>
            <a:r>
              <a:rPr lang="es-MX" sz="2000" dirty="0"/>
              <a:t>de instrumentos para </a:t>
            </a:r>
            <a:r>
              <a:rPr lang="es-MX" sz="2000" dirty="0" smtClean="0"/>
              <a:t>seguimiento </a:t>
            </a:r>
            <a:r>
              <a:rPr lang="es-MX" sz="2000" dirty="0"/>
              <a:t>de </a:t>
            </a:r>
            <a:r>
              <a:rPr lang="es-MX" sz="2000" b="1" dirty="0" smtClean="0"/>
              <a:t>leyes</a:t>
            </a:r>
            <a:r>
              <a:rPr lang="es-MX" sz="2000" dirty="0" smtClean="0"/>
              <a:t> </a:t>
            </a:r>
            <a:r>
              <a:rPr lang="es-MX" sz="2000" dirty="0"/>
              <a:t>en su </a:t>
            </a:r>
            <a:r>
              <a:rPr lang="es-MX" sz="2000" b="1" dirty="0"/>
              <a:t>funcionamiento real</a:t>
            </a:r>
            <a:r>
              <a:rPr lang="es-MX" sz="2000" dirty="0"/>
              <a:t>, </a:t>
            </a:r>
            <a:r>
              <a:rPr lang="es-MX" sz="2000" dirty="0" smtClean="0"/>
              <a:t>y</a:t>
            </a:r>
          </a:p>
          <a:p>
            <a:pPr marL="0" lvl="0" indent="0">
              <a:buNone/>
            </a:pPr>
            <a:endParaRPr lang="es-MX" sz="600" dirty="0"/>
          </a:p>
          <a:p>
            <a:pPr lvl="0"/>
            <a:r>
              <a:rPr lang="es-MX" sz="2000" dirty="0"/>
              <a:t>F</a:t>
            </a:r>
            <a:r>
              <a:rPr lang="es-MX" sz="2000" dirty="0" smtClean="0"/>
              <a:t>ortalecer </a:t>
            </a:r>
            <a:r>
              <a:rPr lang="es-MX" sz="2000" dirty="0"/>
              <a:t>su participación en la </a:t>
            </a:r>
            <a:r>
              <a:rPr lang="es-MX" sz="2000" b="1" dirty="0"/>
              <a:t>planeación, elaboración</a:t>
            </a:r>
            <a:r>
              <a:rPr lang="es-MX" sz="2000" dirty="0"/>
              <a:t>, </a:t>
            </a:r>
            <a:r>
              <a:rPr lang="es-MX" sz="2000" b="1" dirty="0"/>
              <a:t>control</a:t>
            </a:r>
            <a:r>
              <a:rPr lang="es-MX" sz="2000" dirty="0"/>
              <a:t> y </a:t>
            </a:r>
            <a:r>
              <a:rPr lang="es-MX" sz="2000" b="1" dirty="0"/>
              <a:t>evaluación</a:t>
            </a:r>
            <a:r>
              <a:rPr lang="es-MX" sz="2000" dirty="0"/>
              <a:t> del </a:t>
            </a:r>
            <a:r>
              <a:rPr lang="es-MX" sz="2000" b="1" dirty="0"/>
              <a:t>presupuesto</a:t>
            </a:r>
            <a:r>
              <a:rPr lang="es-MX" sz="2000" dirty="0" smtClean="0"/>
              <a:t>.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3163059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994006" cy="875763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El Parlamento hoy</a:t>
            </a:r>
            <a:endParaRPr lang="es-MX" sz="44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875763"/>
            <a:ext cx="12192000" cy="5982237"/>
          </a:xfrm>
        </p:spPr>
        <p:txBody>
          <a:bodyPr>
            <a:normAutofit/>
          </a:bodyPr>
          <a:lstStyle/>
          <a:p>
            <a:r>
              <a:rPr lang="es-MX" sz="2400" dirty="0"/>
              <a:t>Además hay </a:t>
            </a:r>
            <a:r>
              <a:rPr lang="es-MX" sz="2400" dirty="0" smtClean="0"/>
              <a:t>2 graves </a:t>
            </a:r>
            <a:r>
              <a:rPr lang="es-MX" sz="2400" b="1" dirty="0"/>
              <a:t>problemas </a:t>
            </a:r>
            <a:r>
              <a:rPr lang="es-MX" sz="2400" dirty="0"/>
              <a:t>que afectan al </a:t>
            </a:r>
            <a:r>
              <a:rPr lang="es-MX" sz="2400" b="1" dirty="0"/>
              <a:t>binomio Parlamento-partidos políticos</a:t>
            </a:r>
            <a:r>
              <a:rPr lang="es-MX" sz="2400" dirty="0"/>
              <a:t>:</a:t>
            </a:r>
          </a:p>
          <a:p>
            <a:pPr marL="0" indent="0">
              <a:buNone/>
            </a:pPr>
            <a:endParaRPr lang="es-MX" sz="1600" dirty="0"/>
          </a:p>
          <a:p>
            <a:pPr lvl="0"/>
            <a:r>
              <a:rPr lang="es-MX" sz="2400" dirty="0"/>
              <a:t>Desnaturalización de </a:t>
            </a:r>
            <a:r>
              <a:rPr lang="es-MX" sz="2400" dirty="0" smtClean="0"/>
              <a:t>fines </a:t>
            </a:r>
            <a:r>
              <a:rPr lang="es-MX" sz="2400" dirty="0"/>
              <a:t>de las </a:t>
            </a:r>
            <a:r>
              <a:rPr lang="es-MX" sz="2400" b="1" dirty="0"/>
              <a:t>organizaciones partidistas</a:t>
            </a:r>
            <a:r>
              <a:rPr lang="es-MX" sz="2400" dirty="0"/>
              <a:t>, cuya razón de ser (</a:t>
            </a:r>
            <a:r>
              <a:rPr lang="es-MX" sz="2400" b="1" dirty="0"/>
              <a:t>conquistar el poder</a:t>
            </a:r>
            <a:r>
              <a:rPr lang="es-MX" sz="2400" dirty="0"/>
              <a:t>), </a:t>
            </a:r>
            <a:r>
              <a:rPr lang="es-MX" sz="2400" u="sng" dirty="0"/>
              <a:t>carece hoy parcialmente de contenido</a:t>
            </a:r>
            <a:r>
              <a:rPr lang="es-MX" sz="2400" dirty="0"/>
              <a:t>, pues las </a:t>
            </a:r>
            <a:r>
              <a:rPr lang="es-MX" sz="2400" b="1" dirty="0"/>
              <a:t>instituciones </a:t>
            </a:r>
            <a:r>
              <a:rPr lang="es-MX" sz="2400" dirty="0"/>
              <a:t>del </a:t>
            </a:r>
            <a:r>
              <a:rPr lang="es-MX" sz="2400" b="1" dirty="0"/>
              <a:t>Estado</a:t>
            </a:r>
            <a:r>
              <a:rPr lang="es-MX" sz="2400" dirty="0"/>
              <a:t> han perdido parte de su poder, en favor de organizaciones sociales y grupos de interés, </a:t>
            </a:r>
            <a:r>
              <a:rPr lang="es-MX" sz="2400" dirty="0" smtClean="0"/>
              <a:t>y</a:t>
            </a:r>
          </a:p>
          <a:p>
            <a:pPr marL="0" lvl="0" indent="0">
              <a:buNone/>
            </a:pPr>
            <a:endParaRPr lang="es-MX" sz="1200" dirty="0"/>
          </a:p>
          <a:p>
            <a:r>
              <a:rPr lang="es-MX" sz="2400" dirty="0"/>
              <a:t>Falta de </a:t>
            </a:r>
            <a:r>
              <a:rPr lang="es-MX" sz="2400" b="1" dirty="0"/>
              <a:t>tensión política </a:t>
            </a:r>
            <a:r>
              <a:rPr lang="es-MX" sz="2400" dirty="0"/>
              <a:t>entre </a:t>
            </a:r>
            <a:r>
              <a:rPr lang="es-MX" sz="2400" b="1" dirty="0"/>
              <a:t>mayoría </a:t>
            </a:r>
            <a:r>
              <a:rPr lang="es-MX" sz="2400" dirty="0"/>
              <a:t>y </a:t>
            </a:r>
            <a:r>
              <a:rPr lang="es-MX" sz="2400" b="1" dirty="0"/>
              <a:t>oposición</a:t>
            </a:r>
            <a:r>
              <a:rPr lang="es-MX" sz="2400" dirty="0"/>
              <a:t>. Los </a:t>
            </a:r>
            <a:r>
              <a:rPr lang="es-MX" sz="2400" b="1" dirty="0"/>
              <a:t>partidos</a:t>
            </a:r>
            <a:r>
              <a:rPr lang="es-MX" sz="2400" dirty="0"/>
              <a:t>, de todo signo, se han ido </a:t>
            </a:r>
            <a:r>
              <a:rPr lang="es-MX" sz="2400" u="sng" dirty="0"/>
              <a:t>acercando al Estado</a:t>
            </a:r>
            <a:r>
              <a:rPr lang="es-MX" sz="2400" dirty="0"/>
              <a:t>, al punto que resulta difícil </a:t>
            </a:r>
            <a:r>
              <a:rPr lang="es-MX" sz="2400" b="1" dirty="0">
                <a:solidFill>
                  <a:srgbClr val="FF0000"/>
                </a:solidFill>
              </a:rPr>
              <a:t>no</a:t>
            </a:r>
            <a:r>
              <a:rPr lang="es-MX" sz="2400" dirty="0"/>
              <a:t> confundirlos, como parte de sus aparatos.</a:t>
            </a:r>
            <a:r>
              <a:rPr lang="es-MX" sz="2400" i="1" dirty="0"/>
              <a:t> 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4099991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0045521" cy="991673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El Parlamento hoy</a:t>
            </a:r>
            <a:endParaRPr lang="es-MX" sz="44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" y="862885"/>
            <a:ext cx="11487954" cy="5995115"/>
          </a:xfrm>
        </p:spPr>
        <p:txBody>
          <a:bodyPr>
            <a:normAutofit/>
          </a:bodyPr>
          <a:lstStyle/>
          <a:p>
            <a:r>
              <a:rPr lang="es-MX" sz="3200" dirty="0"/>
              <a:t>Es necesario también </a:t>
            </a:r>
            <a:r>
              <a:rPr lang="es-MX" sz="3200" b="1" dirty="0"/>
              <a:t>ampliar</a:t>
            </a:r>
            <a:r>
              <a:rPr lang="es-MX" sz="3200" dirty="0"/>
              <a:t> las </a:t>
            </a:r>
            <a:r>
              <a:rPr lang="es-MX" sz="3200" b="1" dirty="0"/>
              <a:t>facultades parlamentarias </a:t>
            </a:r>
            <a:r>
              <a:rPr lang="es-MX" sz="3200" dirty="0"/>
              <a:t>para ejercer </a:t>
            </a:r>
            <a:r>
              <a:rPr lang="es-MX" sz="3200" b="1" dirty="0" smtClean="0"/>
              <a:t>control </a:t>
            </a:r>
            <a:r>
              <a:rPr lang="es-MX" sz="3200" dirty="0"/>
              <a:t>de la </a:t>
            </a:r>
            <a:r>
              <a:rPr lang="es-MX" sz="3200" b="1" dirty="0"/>
              <a:t>responsabilidad</a:t>
            </a:r>
            <a:r>
              <a:rPr lang="es-MX" sz="3200" dirty="0"/>
              <a:t> política, administrativa, civil y penal sobre los </a:t>
            </a:r>
            <a:r>
              <a:rPr lang="es-MX" sz="3200" b="1" dirty="0" smtClean="0"/>
              <a:t>gobernantes</a:t>
            </a:r>
            <a:r>
              <a:rPr lang="es-MX" sz="3200" dirty="0" smtClean="0"/>
              <a:t>,</a:t>
            </a:r>
          </a:p>
          <a:p>
            <a:pPr marL="0" indent="0">
              <a:buNone/>
            </a:pPr>
            <a:endParaRPr lang="es-MX" sz="800" dirty="0" smtClean="0"/>
          </a:p>
          <a:p>
            <a:r>
              <a:rPr lang="es-MX" sz="3200" dirty="0" smtClean="0"/>
              <a:t>los </a:t>
            </a:r>
            <a:r>
              <a:rPr lang="es-MX" sz="3200" dirty="0"/>
              <a:t>propios </a:t>
            </a:r>
            <a:r>
              <a:rPr lang="es-MX" sz="3200" b="1" dirty="0" smtClean="0"/>
              <a:t>parlamentarios</a:t>
            </a:r>
            <a:r>
              <a:rPr lang="es-MX" sz="3200" dirty="0" smtClean="0"/>
              <a:t>,</a:t>
            </a:r>
          </a:p>
          <a:p>
            <a:pPr marL="0" indent="0">
              <a:buNone/>
            </a:pPr>
            <a:endParaRPr lang="es-MX" sz="800" dirty="0" smtClean="0"/>
          </a:p>
          <a:p>
            <a:r>
              <a:rPr lang="es-MX" sz="3200" dirty="0" smtClean="0"/>
              <a:t>la </a:t>
            </a:r>
            <a:r>
              <a:rPr lang="es-MX" sz="3200" b="1" dirty="0"/>
              <a:t>Suprema Corte </a:t>
            </a:r>
            <a:r>
              <a:rPr lang="es-MX" sz="3200" dirty="0" smtClean="0"/>
              <a:t>y</a:t>
            </a:r>
          </a:p>
          <a:p>
            <a:pPr marL="0" indent="0">
              <a:buNone/>
            </a:pPr>
            <a:endParaRPr lang="es-MX" sz="800" dirty="0" smtClean="0"/>
          </a:p>
          <a:p>
            <a:r>
              <a:rPr lang="es-MX" sz="3200" dirty="0" smtClean="0"/>
              <a:t>los </a:t>
            </a:r>
            <a:r>
              <a:rPr lang="es-MX" sz="3200" b="1" dirty="0"/>
              <a:t>organismos constitucionales autónomos</a:t>
            </a:r>
            <a:r>
              <a:rPr lang="es-MX" sz="3200" dirty="0"/>
              <a:t>, para lo cual se requiere que </a:t>
            </a:r>
            <a:r>
              <a:rPr lang="es-MX" sz="3200" u="sng" dirty="0"/>
              <a:t>las minorías ejerzan mayores </a:t>
            </a:r>
            <a:r>
              <a:rPr lang="es-MX" sz="3200" u="sng" dirty="0" smtClean="0"/>
              <a:t>facultades</a:t>
            </a:r>
            <a:r>
              <a:rPr lang="es-MX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953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900752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Personas por parlamentario </a:t>
            </a:r>
            <a:endParaRPr lang="es-MX" sz="440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5871192"/>
              </p:ext>
            </p:extLst>
          </p:nvPr>
        </p:nvGraphicFramePr>
        <p:xfrm>
          <a:off x="436729" y="1692321"/>
          <a:ext cx="10413242" cy="3125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93122"/>
                <a:gridCol w="2320120"/>
              </a:tblGrid>
              <a:tr h="10417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95275" algn="l"/>
                          <a:tab pos="1901190" algn="ctr"/>
                        </a:tabLs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Promedio</a:t>
                      </a: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 mundial </a:t>
                      </a: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de habitantes por parlamentario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146,000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10417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Promedio de habitantes por parlamentario en</a:t>
                      </a: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 India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1´500,000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10417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Promedio de habitantes por parlamentario en</a:t>
                      </a: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 San Marino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517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4436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19116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Países </a:t>
            </a:r>
            <a:r>
              <a:rPr lang="es-MX" sz="2800" b="1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donde </a:t>
            </a:r>
            <a:r>
              <a:rPr lang="es-MX" sz="28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1</a:t>
            </a:r>
            <a:r>
              <a:rPr lang="es-MX" sz="2800" b="1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s-MX" sz="28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parlamentario representa mayor número de habitantes</a:t>
            </a:r>
            <a:endParaRPr lang="es-MX" sz="28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6912463"/>
              </p:ext>
            </p:extLst>
          </p:nvPr>
        </p:nvGraphicFramePr>
        <p:xfrm>
          <a:off x="1214651" y="1487605"/>
          <a:ext cx="8720918" cy="49404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8314"/>
                <a:gridCol w="4512604"/>
              </a:tblGrid>
              <a:tr h="4491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No.</a:t>
                      </a:r>
                      <a:endParaRPr lang="es-MX" sz="28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País</a:t>
                      </a:r>
                      <a:endParaRPr lang="es-MX" sz="28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491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</a:t>
                      </a:r>
                      <a:endParaRPr lang="es-MX" sz="28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MX" sz="2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India</a:t>
                      </a:r>
                      <a:endParaRPr lang="es-MX" sz="28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491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</a:t>
                      </a:r>
                      <a:endParaRPr lang="es-MX" sz="28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MX" sz="2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EUA</a:t>
                      </a:r>
                      <a:endParaRPr lang="es-MX" sz="28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491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3</a:t>
                      </a:r>
                      <a:endParaRPr lang="es-MX" sz="28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MX" sz="2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Bangladesh</a:t>
                      </a:r>
                      <a:endParaRPr lang="es-MX" sz="28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491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4</a:t>
                      </a:r>
                      <a:endParaRPr lang="es-MX" sz="28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MX" sz="2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China </a:t>
                      </a:r>
                      <a:endParaRPr lang="es-MX" sz="28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491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5</a:t>
                      </a:r>
                      <a:endParaRPr lang="es-MX" sz="28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MX" sz="2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Indonesia</a:t>
                      </a:r>
                      <a:endParaRPr lang="es-MX" sz="28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491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6</a:t>
                      </a:r>
                      <a:endParaRPr lang="es-MX" sz="28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MX" sz="2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Pakistán</a:t>
                      </a:r>
                      <a:endParaRPr lang="es-MX" sz="28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491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7</a:t>
                      </a:r>
                      <a:endParaRPr lang="es-MX" sz="28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MX" sz="2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Nigeria</a:t>
                      </a:r>
                      <a:endParaRPr lang="es-MX" sz="28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491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8</a:t>
                      </a:r>
                      <a:endParaRPr lang="es-MX" sz="28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MX" sz="2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Brasil</a:t>
                      </a:r>
                      <a:endParaRPr lang="es-MX" sz="28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491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9</a:t>
                      </a:r>
                      <a:endParaRPr lang="es-MX" sz="28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MX" sz="2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Filipinas</a:t>
                      </a:r>
                      <a:endParaRPr lang="es-MX" sz="28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491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10</a:t>
                      </a:r>
                      <a:endParaRPr lang="es-MX" sz="28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MX" sz="2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Irán</a:t>
                      </a:r>
                      <a:endParaRPr lang="es-MX" sz="28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9831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754743"/>
          </a:xfrm>
        </p:spPr>
        <p:txBody>
          <a:bodyPr>
            <a:normAutofit/>
          </a:bodyPr>
          <a:lstStyle/>
          <a:p>
            <a:pPr algn="ctr"/>
            <a:r>
              <a:rPr lang="es-MX" sz="4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Estado</a:t>
            </a:r>
            <a:endParaRPr lang="es-MX" sz="4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595086"/>
            <a:ext cx="12192000" cy="6262914"/>
          </a:xfrm>
        </p:spPr>
        <p:txBody>
          <a:bodyPr>
            <a:noAutofit/>
          </a:bodyPr>
          <a:lstStyle/>
          <a:p>
            <a:r>
              <a:rPr lang="es-MX" sz="2400" b="1" dirty="0" smtClean="0"/>
              <a:t>Montesquieu</a:t>
            </a:r>
            <a:r>
              <a:rPr lang="es-MX" sz="2400" dirty="0" smtClean="0"/>
              <a:t>: </a:t>
            </a:r>
            <a:r>
              <a:rPr lang="es-MX" sz="2400" dirty="0"/>
              <a:t>T</a:t>
            </a:r>
            <a:r>
              <a:rPr lang="es-MX" sz="2400" dirty="0" smtClean="0"/>
              <a:t>eoría </a:t>
            </a:r>
            <a:r>
              <a:rPr lang="es-MX" sz="2400" dirty="0"/>
              <a:t>de </a:t>
            </a:r>
            <a:r>
              <a:rPr lang="es-MX" sz="2400" b="1" dirty="0" smtClean="0"/>
              <a:t>separación </a:t>
            </a:r>
            <a:r>
              <a:rPr lang="es-MX" sz="2400" dirty="0"/>
              <a:t>de </a:t>
            </a:r>
            <a:r>
              <a:rPr lang="es-MX" sz="2400" b="1" dirty="0" smtClean="0"/>
              <a:t>poderes</a:t>
            </a:r>
            <a:r>
              <a:rPr lang="es-MX" sz="2400" dirty="0"/>
              <a:t> </a:t>
            </a:r>
            <a:r>
              <a:rPr lang="es-MX" sz="2400" dirty="0" smtClean="0"/>
              <a:t>(</a:t>
            </a:r>
            <a:r>
              <a:rPr lang="es-MX" sz="2400" i="1" dirty="0" smtClean="0"/>
              <a:t>Del </a:t>
            </a:r>
            <a:r>
              <a:rPr lang="es-MX" sz="2400" i="1" dirty="0"/>
              <a:t>Espíritu de las </a:t>
            </a:r>
            <a:r>
              <a:rPr lang="es-MX" sz="2400" i="1" dirty="0" smtClean="0"/>
              <a:t>Leyes)</a:t>
            </a:r>
            <a:r>
              <a:rPr lang="es-MX" sz="2400" dirty="0" smtClean="0"/>
              <a:t>, inspirada </a:t>
            </a:r>
            <a:r>
              <a:rPr lang="es-MX" sz="2400" dirty="0"/>
              <a:t>en </a:t>
            </a:r>
            <a:r>
              <a:rPr lang="es-MX" sz="2400" dirty="0" smtClean="0"/>
              <a:t>los clásicos (</a:t>
            </a:r>
            <a:r>
              <a:rPr lang="es-MX" sz="2400" dirty="0" err="1" smtClean="0"/>
              <a:t>Polibio</a:t>
            </a:r>
            <a:r>
              <a:rPr lang="es-MX" sz="2400" dirty="0" smtClean="0"/>
              <a:t>, en</a:t>
            </a:r>
            <a:r>
              <a:rPr lang="es-MX" sz="2400" dirty="0"/>
              <a:t> </a:t>
            </a:r>
            <a:r>
              <a:rPr lang="es-MX" sz="2400" dirty="0" smtClean="0"/>
              <a:t>la República romana.</a:t>
            </a:r>
            <a:r>
              <a:rPr lang="es-MX" sz="2400" dirty="0"/>
              <a:t> Platón y </a:t>
            </a:r>
            <a:r>
              <a:rPr lang="es-MX" sz="2400" dirty="0" smtClean="0"/>
              <a:t>Aristóteles).</a:t>
            </a:r>
          </a:p>
          <a:p>
            <a:pPr marL="0" indent="0">
              <a:buNone/>
            </a:pPr>
            <a:endParaRPr lang="es-MX" sz="800" b="1" dirty="0"/>
          </a:p>
          <a:p>
            <a:r>
              <a:rPr lang="es-MX" sz="2400" b="1" dirty="0"/>
              <a:t>Maquiavelo </a:t>
            </a:r>
            <a:r>
              <a:rPr lang="es-MX" sz="2400" dirty="0" smtClean="0"/>
              <a:t>(El Príncipe): </a:t>
            </a:r>
            <a:r>
              <a:rPr lang="es-MX" sz="2400" b="1" dirty="0" smtClean="0"/>
              <a:t>Estado</a:t>
            </a:r>
            <a:r>
              <a:rPr lang="es-MX" sz="2400" dirty="0" smtClean="0"/>
              <a:t>=ordenamiento </a:t>
            </a:r>
            <a:r>
              <a:rPr lang="es-MX" sz="2400" dirty="0"/>
              <a:t>político permanente, garante de la paz, al interior de una </a:t>
            </a:r>
            <a:r>
              <a:rPr lang="es-MX" sz="2400" dirty="0" smtClean="0"/>
              <a:t>nación.</a:t>
            </a:r>
          </a:p>
          <a:p>
            <a:pPr marL="0" indent="0">
              <a:buNone/>
            </a:pPr>
            <a:endParaRPr lang="es-MX" sz="800" b="1" dirty="0"/>
          </a:p>
          <a:p>
            <a:r>
              <a:rPr lang="es-MX" sz="2400" b="1" dirty="0" smtClean="0"/>
              <a:t>Max Weber</a:t>
            </a:r>
            <a:r>
              <a:rPr lang="es-MX" sz="2400" dirty="0" smtClean="0"/>
              <a:t>: </a:t>
            </a:r>
            <a:r>
              <a:rPr lang="es-MX" sz="2400" b="1" dirty="0" smtClean="0"/>
              <a:t>Estado</a:t>
            </a:r>
            <a:r>
              <a:rPr lang="es-MX" sz="2400" dirty="0"/>
              <a:t>=</a:t>
            </a:r>
            <a:r>
              <a:rPr lang="es-MX" sz="2400" dirty="0" smtClean="0"/>
              <a:t> organización </a:t>
            </a:r>
            <a:r>
              <a:rPr lang="es-MX" sz="2400" dirty="0"/>
              <a:t>respaldada por el denominado </a:t>
            </a:r>
            <a:r>
              <a:rPr lang="es-MX" sz="2400" b="1" dirty="0"/>
              <a:t>monopolio</a:t>
            </a:r>
            <a:r>
              <a:rPr lang="es-MX" sz="2400" dirty="0"/>
              <a:t> de la </a:t>
            </a:r>
            <a:r>
              <a:rPr lang="es-MX" sz="2400" b="1" dirty="0"/>
              <a:t>violencia legítima</a:t>
            </a:r>
            <a:r>
              <a:rPr lang="es-MX" sz="2400" dirty="0"/>
              <a:t>. </a:t>
            </a:r>
            <a:endParaRPr lang="es-MX" sz="2400" dirty="0" smtClean="0"/>
          </a:p>
          <a:p>
            <a:pPr marL="0" indent="0">
              <a:buNone/>
            </a:pPr>
            <a:endParaRPr lang="es-MX" sz="800" dirty="0"/>
          </a:p>
          <a:p>
            <a:r>
              <a:rPr lang="es-MX" sz="2400" b="1" dirty="0" smtClean="0"/>
              <a:t>Kelsen:</a:t>
            </a:r>
            <a:r>
              <a:rPr lang="es-MX" sz="2400" dirty="0" smtClean="0"/>
              <a:t> </a:t>
            </a:r>
            <a:r>
              <a:rPr lang="es-MX" sz="2400" b="1" dirty="0" smtClean="0"/>
              <a:t>Estado</a:t>
            </a:r>
            <a:r>
              <a:rPr lang="es-MX" sz="2400" dirty="0" smtClean="0"/>
              <a:t> =</a:t>
            </a:r>
            <a:r>
              <a:rPr lang="es-MX" sz="2400" b="1" dirty="0" smtClean="0"/>
              <a:t>personificación </a:t>
            </a:r>
            <a:r>
              <a:rPr lang="es-MX" sz="2400" dirty="0" smtClean="0"/>
              <a:t>del </a:t>
            </a:r>
            <a:r>
              <a:rPr lang="es-MX" sz="2400" b="1" dirty="0" smtClean="0"/>
              <a:t>orden jurídico.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400" b="1" dirty="0" smtClean="0"/>
              <a:t>Marx: Estado</a:t>
            </a:r>
            <a:r>
              <a:rPr lang="es-MX" sz="2400" dirty="0"/>
              <a:t>=</a:t>
            </a:r>
            <a:r>
              <a:rPr lang="es-MX" sz="2400" dirty="0" smtClean="0"/>
              <a:t> </a:t>
            </a:r>
            <a:r>
              <a:rPr lang="es-MX" sz="2400" dirty="0"/>
              <a:t>producto del </a:t>
            </a:r>
            <a:r>
              <a:rPr lang="es-MX" sz="2400" u="sng" dirty="0"/>
              <a:t>carácter irreconciliable de las contradicciones de </a:t>
            </a:r>
            <a:r>
              <a:rPr lang="es-MX" sz="2400" u="sng" dirty="0" smtClean="0"/>
              <a:t>clase.</a:t>
            </a:r>
          </a:p>
          <a:p>
            <a:pPr marL="0" indent="0">
              <a:buNone/>
            </a:pPr>
            <a:endParaRPr lang="es-MX" sz="800" u="sng" dirty="0"/>
          </a:p>
          <a:p>
            <a:r>
              <a:rPr lang="es-MX" sz="2400" b="1" dirty="0" err="1" smtClean="0"/>
              <a:t>Bakunin</a:t>
            </a:r>
            <a:r>
              <a:rPr lang="es-MX" sz="2400" b="1" dirty="0" smtClean="0"/>
              <a:t>:</a:t>
            </a:r>
            <a:r>
              <a:rPr lang="es-MX" sz="2400" dirty="0" smtClean="0"/>
              <a:t> La </a:t>
            </a:r>
            <a:r>
              <a:rPr lang="es-MX" sz="2400" dirty="0"/>
              <a:t>conquista no sólo </a:t>
            </a:r>
            <a:r>
              <a:rPr lang="es-MX" sz="2400" dirty="0" smtClean="0"/>
              <a:t>origen</a:t>
            </a:r>
            <a:r>
              <a:rPr lang="es-MX" sz="2400" dirty="0"/>
              <a:t>, es también </a:t>
            </a:r>
            <a:r>
              <a:rPr lang="es-MX" sz="2400" b="1" dirty="0" smtClean="0"/>
              <a:t>fin </a:t>
            </a:r>
            <a:r>
              <a:rPr lang="es-MX" sz="2400" b="1" dirty="0"/>
              <a:t>supremo </a:t>
            </a:r>
            <a:r>
              <a:rPr lang="es-MX" sz="2400" dirty="0"/>
              <a:t>de todos los </a:t>
            </a:r>
            <a:r>
              <a:rPr lang="es-MX" sz="2400" b="1" dirty="0" smtClean="0"/>
              <a:t>Estados.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7833735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32764"/>
          </a:xfrm>
        </p:spPr>
        <p:txBody>
          <a:bodyPr>
            <a:normAutofit fontScale="90000"/>
          </a:bodyPr>
          <a:lstStyle/>
          <a:p>
            <a:r>
              <a:rPr lang="es-MX" sz="40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Número promedio de habitantes por parlamentario</a:t>
            </a:r>
            <a:r>
              <a:rPr lang="es-MX" b="1" dirty="0"/>
              <a:t>. </a:t>
            </a:r>
            <a:endParaRPr lang="es-MX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1367670"/>
              </p:ext>
            </p:extLst>
          </p:nvPr>
        </p:nvGraphicFramePr>
        <p:xfrm>
          <a:off x="677863" y="1760562"/>
          <a:ext cx="9039342" cy="38213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3114"/>
                <a:gridCol w="3013114"/>
                <a:gridCol w="3013114"/>
              </a:tblGrid>
              <a:tr h="9454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Región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No. total de diputados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Habitantes por diputado (miles)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793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África subsahariana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9,462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83.43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793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América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5,902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156.73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793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Estados árabes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4,867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67.28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793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Asia-Pacífico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12,338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313.25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793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Europa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13,983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63.25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793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Total mundial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46,552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145.88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252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6391" y="0"/>
            <a:ext cx="8596668" cy="777922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El Parlamento hoy</a:t>
            </a:r>
            <a:endParaRPr lang="es-MX" sz="44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5987651"/>
              </p:ext>
            </p:extLst>
          </p:nvPr>
        </p:nvGraphicFramePr>
        <p:xfrm>
          <a:off x="354842" y="1692322"/>
          <a:ext cx="9880980" cy="45037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3660"/>
                <a:gridCol w="3293660"/>
                <a:gridCol w="3293660"/>
              </a:tblGrid>
              <a:tr h="12646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Promedio mundial de parlamentarios por país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245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%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16195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Parlamentos con menos diputados que el promedio mundial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130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68.42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16195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Parlamentos con más diputados que el promedio mundial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60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31.58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1076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0604310" cy="928048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solidFill>
                  <a:srgbClr val="0070C0"/>
                </a:solidFill>
              </a:rPr>
              <a:t>Número de parlamentarios por región </a:t>
            </a:r>
            <a:endParaRPr lang="es-MX" sz="4400" dirty="0">
              <a:solidFill>
                <a:srgbClr val="0070C0"/>
              </a:solidFill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6256092"/>
              </p:ext>
            </p:extLst>
          </p:nvPr>
        </p:nvGraphicFramePr>
        <p:xfrm>
          <a:off x="677863" y="2160588"/>
          <a:ext cx="8596311" cy="295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5437"/>
                <a:gridCol w="2865437"/>
                <a:gridCol w="2865437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Región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Promedio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No. total parlamentarios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África subsahariana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206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9,462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América</a:t>
                      </a:r>
                      <a:endParaRPr lang="es-MX" sz="2400" b="1" dirty="0">
                        <a:solidFill>
                          <a:srgbClr val="FF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169</a:t>
                      </a:r>
                      <a:endParaRPr lang="es-MX" sz="2400" b="1" dirty="0">
                        <a:solidFill>
                          <a:srgbClr val="FF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5,902</a:t>
                      </a:r>
                      <a:endParaRPr lang="es-MX" sz="2400" b="1" dirty="0">
                        <a:solidFill>
                          <a:srgbClr val="FF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Estados árabes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270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4,867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Asia-Pacífico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325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12,338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Europa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264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13,983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Total mundial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245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46,552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607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9775065" cy="862885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El Parlamento hoy</a:t>
            </a:r>
            <a:endParaRPr lang="es-MX" sz="44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862885"/>
            <a:ext cx="12192000" cy="5995115"/>
          </a:xfrm>
        </p:spPr>
        <p:txBody>
          <a:bodyPr>
            <a:normAutofit/>
          </a:bodyPr>
          <a:lstStyle/>
          <a:p>
            <a:r>
              <a:rPr lang="es-MX" sz="2800" dirty="0"/>
              <a:t>Las </a:t>
            </a:r>
            <a:r>
              <a:rPr lang="es-MX" sz="2800" b="1" dirty="0"/>
              <a:t>principales funciones </a:t>
            </a:r>
            <a:r>
              <a:rPr lang="es-MX" sz="2800" dirty="0"/>
              <a:t>del </a:t>
            </a:r>
            <a:r>
              <a:rPr lang="es-MX" sz="2800" b="1" dirty="0">
                <a:solidFill>
                  <a:srgbClr val="92D050"/>
                </a:solidFill>
              </a:rPr>
              <a:t>Parlamento moderno </a:t>
            </a:r>
            <a:r>
              <a:rPr lang="es-MX" sz="2800" dirty="0"/>
              <a:t>son:</a:t>
            </a:r>
          </a:p>
          <a:p>
            <a:pPr marL="0" indent="0">
              <a:buNone/>
            </a:pPr>
            <a:endParaRPr lang="es-MX" sz="1600" dirty="0"/>
          </a:p>
          <a:p>
            <a:pPr lvl="0"/>
            <a:r>
              <a:rPr lang="es-MX" sz="2800" b="1" dirty="0"/>
              <a:t>Representar</a:t>
            </a:r>
            <a:r>
              <a:rPr lang="es-MX" sz="2800" dirty="0"/>
              <a:t> a la </a:t>
            </a:r>
            <a:r>
              <a:rPr lang="es-MX" sz="2800" b="1" dirty="0" smtClean="0"/>
              <a:t>sociedad, </a:t>
            </a:r>
            <a:r>
              <a:rPr lang="es-MX" sz="2800" dirty="0"/>
              <a:t>a través de un cuerpo reducido de </a:t>
            </a:r>
            <a:r>
              <a:rPr lang="es-MX" sz="2800" b="1" dirty="0"/>
              <a:t>personas </a:t>
            </a:r>
            <a:r>
              <a:rPr lang="es-MX" sz="2800" dirty="0"/>
              <a:t>que hagan posible la </a:t>
            </a:r>
            <a:r>
              <a:rPr lang="es-MX" sz="2800" b="1" dirty="0"/>
              <a:t>deliberación</a:t>
            </a:r>
            <a:r>
              <a:rPr lang="es-MX" sz="2800" dirty="0"/>
              <a:t> y </a:t>
            </a:r>
            <a:r>
              <a:rPr lang="es-MX" sz="2800" b="1" dirty="0"/>
              <a:t>toma de decisiones </a:t>
            </a:r>
            <a:r>
              <a:rPr lang="es-MX" sz="2800" dirty="0"/>
              <a:t>en nombre de aquella</a:t>
            </a:r>
            <a:r>
              <a:rPr lang="es-MX" sz="2800" dirty="0" smtClean="0"/>
              <a:t>;</a:t>
            </a:r>
          </a:p>
          <a:p>
            <a:pPr marL="0" lvl="0" indent="0">
              <a:buNone/>
            </a:pPr>
            <a:endParaRPr lang="es-MX" sz="1000" dirty="0"/>
          </a:p>
          <a:p>
            <a:pPr lvl="0"/>
            <a:r>
              <a:rPr lang="es-MX" sz="2800" dirty="0"/>
              <a:t>Ejercer </a:t>
            </a:r>
            <a:r>
              <a:rPr lang="es-MX" sz="2800" b="1" dirty="0" smtClean="0"/>
              <a:t>potestad </a:t>
            </a:r>
            <a:r>
              <a:rPr lang="es-MX" sz="2800" b="1" dirty="0"/>
              <a:t>legislativa </a:t>
            </a:r>
            <a:r>
              <a:rPr lang="es-MX" sz="2800" dirty="0"/>
              <a:t>y aprobar el </a:t>
            </a:r>
            <a:r>
              <a:rPr lang="es-MX" sz="2800" b="1" dirty="0"/>
              <a:t>presupuesto</a:t>
            </a:r>
            <a:r>
              <a:rPr lang="es-MX" sz="2800" dirty="0"/>
              <a:t> de acuerdo con </a:t>
            </a:r>
            <a:r>
              <a:rPr lang="es-MX" sz="2800" u="sng" dirty="0"/>
              <a:t>normas establecidas</a:t>
            </a:r>
            <a:r>
              <a:rPr lang="es-MX" sz="2800" dirty="0"/>
              <a:t>, basadas en el </a:t>
            </a:r>
            <a:r>
              <a:rPr lang="es-MX" sz="2800" b="1" dirty="0"/>
              <a:t>debate público</a:t>
            </a:r>
            <a:r>
              <a:rPr lang="es-MX" sz="2800" dirty="0"/>
              <a:t>, obligado y simétrico, </a:t>
            </a:r>
            <a:r>
              <a:rPr lang="es-MX" sz="2800" dirty="0" smtClean="0"/>
              <a:t>y</a:t>
            </a:r>
          </a:p>
          <a:p>
            <a:pPr marL="0" lvl="0" indent="0">
              <a:buNone/>
            </a:pPr>
            <a:endParaRPr lang="es-MX" sz="1000" dirty="0"/>
          </a:p>
          <a:p>
            <a:r>
              <a:rPr lang="es-MX" sz="2800" u="sng" dirty="0"/>
              <a:t>Conocer, controlar y evaluar</a:t>
            </a:r>
            <a:r>
              <a:rPr lang="es-MX" sz="2800" dirty="0"/>
              <a:t> la actuación del </a:t>
            </a:r>
            <a:r>
              <a:rPr lang="es-MX" sz="2800" b="1" dirty="0"/>
              <a:t>gobierno</a:t>
            </a:r>
            <a:r>
              <a:rPr lang="es-MX" sz="2800" dirty="0"/>
              <a:t> (en caso de </a:t>
            </a:r>
            <a:r>
              <a:rPr lang="es-MX" sz="2800" b="1" dirty="0" smtClean="0"/>
              <a:t>sistemas </a:t>
            </a:r>
            <a:r>
              <a:rPr lang="es-MX" sz="2800" b="1" dirty="0"/>
              <a:t>parlamentarios</a:t>
            </a:r>
            <a:r>
              <a:rPr lang="es-MX" sz="2800" dirty="0"/>
              <a:t>, otorgarle </a:t>
            </a:r>
            <a:r>
              <a:rPr lang="es-MX" sz="2800" dirty="0" smtClean="0"/>
              <a:t>confianza </a:t>
            </a:r>
            <a:r>
              <a:rPr lang="es-MX" sz="2800" dirty="0"/>
              <a:t>para gobernar).</a:t>
            </a:r>
          </a:p>
        </p:txBody>
      </p:sp>
    </p:spTree>
    <p:extLst>
      <p:ext uri="{BB962C8B-B14F-4D97-AF65-F5344CB8AC3E}">
        <p14:creationId xmlns:p14="http://schemas.microsoft.com/office/powerpoint/2010/main" val="431580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33341"/>
          </a:xfrm>
        </p:spPr>
        <p:txBody>
          <a:bodyPr>
            <a:normAutofit/>
          </a:bodyPr>
          <a:lstStyle/>
          <a:p>
            <a:r>
              <a:rPr lang="es-MX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Estructura actual de los </a:t>
            </a:r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P</a:t>
            </a:r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arlamentos</a:t>
            </a:r>
            <a:r>
              <a:rPr lang="es-MX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endParaRPr lang="es-MX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169796"/>
              </p:ext>
            </p:extLst>
          </p:nvPr>
        </p:nvGraphicFramePr>
        <p:xfrm>
          <a:off x="2" y="1133341"/>
          <a:ext cx="10264461" cy="54735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1487"/>
                <a:gridCol w="3421487"/>
                <a:gridCol w="3421487"/>
              </a:tblGrid>
              <a:tr h="1339143">
                <a:tc>
                  <a:txBody>
                    <a:bodyPr/>
                    <a:lstStyle/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b="1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b="1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b="1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b="1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s-MX" sz="3600" b="1" dirty="0" smtClean="0">
                          <a:solidFill>
                            <a:srgbClr val="21212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Estructura</a:t>
                      </a:r>
                      <a:endParaRPr lang="es-MX" sz="3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b="1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b="1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b="1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b="1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s-MX" sz="3600" b="1" dirty="0" smtClean="0">
                          <a:solidFill>
                            <a:srgbClr val="21212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Número</a:t>
                      </a:r>
                      <a:endParaRPr lang="es-MX" sz="3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b="1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b="1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b="1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b="1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s-MX" sz="3600" b="1" dirty="0" smtClean="0">
                          <a:solidFill>
                            <a:srgbClr val="21212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% </a:t>
                      </a:r>
                      <a:r>
                        <a:rPr lang="es-MX" sz="3600" b="1" dirty="0">
                          <a:solidFill>
                            <a:srgbClr val="21212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del total</a:t>
                      </a:r>
                      <a:endParaRPr lang="es-MX" sz="3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1483876">
                <a:tc>
                  <a:txBody>
                    <a:bodyPr/>
                    <a:lstStyle/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s-MX" sz="3600" dirty="0" err="1" smtClean="0">
                          <a:solidFill>
                            <a:srgbClr val="21212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Unicamarales</a:t>
                      </a:r>
                      <a:endParaRPr lang="es-MX" sz="3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s-MX" sz="3600" dirty="0" smtClean="0">
                          <a:solidFill>
                            <a:srgbClr val="21212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113</a:t>
                      </a:r>
                      <a:endParaRPr lang="es-MX" sz="3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s-MX" sz="3600" dirty="0">
                          <a:solidFill>
                            <a:srgbClr val="21212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</a:t>
                      </a:r>
                      <a:endParaRPr lang="es-MX" sz="3600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s-MX" sz="3600" dirty="0" smtClean="0">
                          <a:solidFill>
                            <a:srgbClr val="21212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s-MX" sz="3600" dirty="0" smtClean="0">
                          <a:solidFill>
                            <a:srgbClr val="21212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58.85</a:t>
                      </a:r>
                      <a:endParaRPr lang="es-MX" sz="3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1325251">
                <a:tc>
                  <a:txBody>
                    <a:bodyPr/>
                    <a:lstStyle/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s-MX" sz="3600" dirty="0" err="1" smtClean="0">
                          <a:solidFill>
                            <a:srgbClr val="21212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Bicamarales</a:t>
                      </a:r>
                      <a:endParaRPr lang="es-MX" sz="3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s-MX" sz="3600" dirty="0" smtClean="0">
                          <a:solidFill>
                            <a:srgbClr val="21212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</a:t>
                      </a:r>
                      <a:r>
                        <a:rPr lang="es-MX" sz="3600" dirty="0">
                          <a:solidFill>
                            <a:srgbClr val="21212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79</a:t>
                      </a:r>
                      <a:endParaRPr lang="es-MX" sz="3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s-MX" sz="3600" dirty="0" smtClean="0">
                          <a:solidFill>
                            <a:srgbClr val="21212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</a:t>
                      </a:r>
                      <a:r>
                        <a:rPr lang="es-MX" sz="3600" dirty="0">
                          <a:solidFill>
                            <a:srgbClr val="21212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41.15</a:t>
                      </a:r>
                      <a:endParaRPr lang="es-MX" sz="3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1325251">
                <a:tc>
                  <a:txBody>
                    <a:bodyPr/>
                    <a:lstStyle/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b="1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b="1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b="1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s-MX" sz="3600" b="1" dirty="0" smtClean="0">
                          <a:solidFill>
                            <a:srgbClr val="21212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Total</a:t>
                      </a:r>
                      <a:endParaRPr lang="es-MX" sz="3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b="1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b="1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b="1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s-MX" sz="3600" b="1" dirty="0" smtClean="0">
                          <a:solidFill>
                            <a:srgbClr val="21212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192</a:t>
                      </a:r>
                      <a:endParaRPr lang="es-MX" sz="3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b="1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b="1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es-MX" sz="3600" b="1" dirty="0" smtClean="0">
                        <a:solidFill>
                          <a:srgbClr val="21212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s-MX" sz="3600" b="1" dirty="0" smtClean="0">
                          <a:solidFill>
                            <a:srgbClr val="21212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100.00</a:t>
                      </a:r>
                      <a:endParaRPr lang="es-MX" sz="3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5973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850006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Problemática actual</a:t>
            </a:r>
            <a:endParaRPr lang="es-MX" sz="44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850006"/>
            <a:ext cx="12192000" cy="6007994"/>
          </a:xfrm>
        </p:spPr>
        <p:txBody>
          <a:bodyPr>
            <a:normAutofit/>
          </a:bodyPr>
          <a:lstStyle/>
          <a:p>
            <a:r>
              <a:rPr lang="es-MX" sz="2400" dirty="0"/>
              <a:t>Pese a los </a:t>
            </a:r>
            <a:r>
              <a:rPr lang="es-MX" sz="2400" b="1" dirty="0"/>
              <a:t>avances</a:t>
            </a:r>
            <a:r>
              <a:rPr lang="es-MX" sz="2400" dirty="0"/>
              <a:t> del </a:t>
            </a:r>
            <a:r>
              <a:rPr lang="es-MX" sz="2400" b="1" dirty="0">
                <a:solidFill>
                  <a:srgbClr val="92D050"/>
                </a:solidFill>
              </a:rPr>
              <a:t>Poder Legislativo</a:t>
            </a:r>
            <a:r>
              <a:rPr lang="es-MX" sz="2400" dirty="0"/>
              <a:t>, la </a:t>
            </a:r>
            <a:r>
              <a:rPr lang="es-MX" sz="2400" b="1" dirty="0"/>
              <a:t>ciudadanía</a:t>
            </a:r>
            <a:r>
              <a:rPr lang="es-MX" sz="2400" dirty="0"/>
              <a:t> </a:t>
            </a:r>
            <a:r>
              <a:rPr lang="es-MX" sz="2400" dirty="0" smtClean="0"/>
              <a:t>está </a:t>
            </a:r>
            <a:r>
              <a:rPr lang="es-MX" sz="2400" dirty="0"/>
              <a:t>desencantada y </a:t>
            </a:r>
            <a:r>
              <a:rPr lang="es-MX" sz="2400" b="1" dirty="0">
                <a:solidFill>
                  <a:srgbClr val="FF0000"/>
                </a:solidFill>
              </a:rPr>
              <a:t>no </a:t>
            </a:r>
            <a:r>
              <a:rPr lang="es-MX" sz="2400" dirty="0"/>
              <a:t>confía en sus </a:t>
            </a:r>
            <a:r>
              <a:rPr lang="es-MX" sz="2400" b="1" dirty="0"/>
              <a:t>representantes</a:t>
            </a:r>
            <a:r>
              <a:rPr lang="es-MX" sz="2400" dirty="0"/>
              <a:t>. </a:t>
            </a:r>
            <a:r>
              <a:rPr lang="es-MX" sz="2400" dirty="0" smtClean="0"/>
              <a:t>Hay datos sobre esa </a:t>
            </a:r>
            <a:r>
              <a:rPr lang="es-MX" sz="2400" b="1" dirty="0"/>
              <a:t>percepción </a:t>
            </a:r>
            <a:r>
              <a:rPr lang="es-MX" sz="2400" b="1" dirty="0" smtClean="0"/>
              <a:t>ciudadana</a:t>
            </a:r>
            <a:r>
              <a:rPr lang="es-MX" sz="2400" dirty="0" smtClean="0"/>
              <a:t>:</a:t>
            </a:r>
            <a:endParaRPr lang="es-MX" sz="2400" dirty="0"/>
          </a:p>
          <a:p>
            <a:pPr marL="0" indent="0">
              <a:buNone/>
            </a:pPr>
            <a:endParaRPr lang="es-MX" sz="1200" dirty="0"/>
          </a:p>
          <a:p>
            <a:r>
              <a:rPr lang="es-MX" sz="2400" dirty="0" smtClean="0"/>
              <a:t>• Encuesta </a:t>
            </a:r>
            <a:r>
              <a:rPr lang="es-MX" sz="2400" dirty="0"/>
              <a:t>Nacional sobre Cultura Política y Prácticas </a:t>
            </a:r>
            <a:r>
              <a:rPr lang="es-MX" sz="2400" dirty="0" smtClean="0"/>
              <a:t>Ciudadanas-2008 </a:t>
            </a:r>
            <a:r>
              <a:rPr lang="es-MX" sz="2400" dirty="0"/>
              <a:t>(</a:t>
            </a:r>
            <a:r>
              <a:rPr lang="es-MX" sz="2400" b="1" dirty="0"/>
              <a:t>ENCUP</a:t>
            </a:r>
            <a:r>
              <a:rPr lang="es-MX" sz="2400" dirty="0" smtClean="0"/>
              <a:t>): </a:t>
            </a:r>
            <a:r>
              <a:rPr lang="es-MX" sz="2400" b="1" dirty="0" smtClean="0"/>
              <a:t>60</a:t>
            </a:r>
            <a:r>
              <a:rPr lang="es-MX" sz="2400" b="1" dirty="0"/>
              <a:t>% </a:t>
            </a:r>
            <a:r>
              <a:rPr lang="es-MX" sz="2400" dirty="0"/>
              <a:t>de </a:t>
            </a:r>
            <a:r>
              <a:rPr lang="es-MX" sz="2400" b="1" dirty="0" smtClean="0"/>
              <a:t>ciudadanos </a:t>
            </a:r>
            <a:r>
              <a:rPr lang="es-MX" sz="2400" u="sng" dirty="0"/>
              <a:t>dijo tener poco o nada de interés en la política</a:t>
            </a:r>
            <a:r>
              <a:rPr lang="es-MX" sz="2400" dirty="0"/>
              <a:t>, y la mayor parte opina que </a:t>
            </a:r>
            <a:r>
              <a:rPr lang="es-MX" sz="2400" dirty="0" smtClean="0"/>
              <a:t>diputados </a:t>
            </a:r>
            <a:r>
              <a:rPr lang="es-MX" sz="2400" dirty="0"/>
              <a:t>y senadores toman más en cuenta sus propios intereses, o los de sus partidos, al elaborar las </a:t>
            </a:r>
            <a:r>
              <a:rPr lang="es-MX" sz="2400" b="1" dirty="0"/>
              <a:t>leyes</a:t>
            </a:r>
            <a:r>
              <a:rPr lang="es-MX" sz="2400" dirty="0"/>
              <a:t>.</a:t>
            </a:r>
          </a:p>
          <a:p>
            <a:pPr marL="0" indent="0">
              <a:buNone/>
            </a:pPr>
            <a:endParaRPr lang="es-MX" sz="1200" dirty="0"/>
          </a:p>
          <a:p>
            <a:r>
              <a:rPr lang="es-MX" sz="2400" dirty="0" smtClean="0"/>
              <a:t>• Resultados </a:t>
            </a:r>
            <a:r>
              <a:rPr lang="es-MX" sz="2400" dirty="0"/>
              <a:t>del </a:t>
            </a:r>
            <a:r>
              <a:rPr lang="es-MX" sz="2400" dirty="0" smtClean="0"/>
              <a:t>Latinobarómetro</a:t>
            </a:r>
            <a:r>
              <a:rPr lang="es-MX" sz="2400" dirty="0"/>
              <a:t>-</a:t>
            </a:r>
            <a:r>
              <a:rPr lang="es-MX" sz="2400" dirty="0" smtClean="0"/>
              <a:t>2011 </a:t>
            </a:r>
            <a:r>
              <a:rPr lang="es-MX" sz="2400" dirty="0"/>
              <a:t>muestran </a:t>
            </a:r>
            <a:r>
              <a:rPr lang="es-MX" sz="2400" u="sng" dirty="0" smtClean="0"/>
              <a:t>nivel </a:t>
            </a:r>
            <a:r>
              <a:rPr lang="es-MX" sz="2400" u="sng" dirty="0"/>
              <a:t>de confianza bajo </a:t>
            </a:r>
            <a:r>
              <a:rPr lang="es-MX" sz="2400" dirty="0"/>
              <a:t>en los </a:t>
            </a:r>
            <a:r>
              <a:rPr lang="es-MX" sz="2400" b="1" dirty="0"/>
              <a:t>congresos</a:t>
            </a:r>
            <a:r>
              <a:rPr lang="es-MX" sz="2400" dirty="0"/>
              <a:t> —sólo por encima de </a:t>
            </a:r>
            <a:r>
              <a:rPr lang="es-MX" sz="2400" dirty="0" smtClean="0"/>
              <a:t>partidos </a:t>
            </a:r>
            <a:r>
              <a:rPr lang="es-MX" sz="2400" dirty="0"/>
              <a:t>políticos y sindicatos— y, en </a:t>
            </a:r>
            <a:r>
              <a:rPr lang="es-MX" sz="2400" b="1" dirty="0"/>
              <a:t>México</a:t>
            </a:r>
            <a:r>
              <a:rPr lang="es-MX" sz="2400" dirty="0" smtClean="0"/>
              <a:t>, </a:t>
            </a:r>
            <a:r>
              <a:rPr lang="es-MX" sz="2400" b="1" dirty="0"/>
              <a:t>47% </a:t>
            </a:r>
            <a:r>
              <a:rPr lang="es-MX" sz="2400" dirty="0"/>
              <a:t>de la población cree que </a:t>
            </a:r>
            <a:r>
              <a:rPr lang="es-MX" sz="2400" b="1" dirty="0">
                <a:solidFill>
                  <a:srgbClr val="FF0000"/>
                </a:solidFill>
              </a:rPr>
              <a:t>no</a:t>
            </a:r>
            <a:r>
              <a:rPr lang="es-MX" sz="2400" dirty="0"/>
              <a:t> es necesario el </a:t>
            </a:r>
            <a:r>
              <a:rPr lang="es-MX" sz="2400" b="1" dirty="0">
                <a:solidFill>
                  <a:srgbClr val="92D050"/>
                </a:solidFill>
              </a:rPr>
              <a:t>Congreso</a:t>
            </a:r>
            <a:r>
              <a:rPr lang="es-MX" sz="2400" dirty="0"/>
              <a:t> para la </a:t>
            </a:r>
            <a:r>
              <a:rPr lang="es-MX" sz="2400" b="1" dirty="0"/>
              <a:t>democracia.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32339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556124" cy="824248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Problemática actual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824248"/>
            <a:ext cx="12192000" cy="6033751"/>
          </a:xfrm>
        </p:spPr>
        <p:txBody>
          <a:bodyPr>
            <a:normAutofit/>
          </a:bodyPr>
          <a:lstStyle/>
          <a:p>
            <a:r>
              <a:rPr lang="es-MX" sz="2200" b="1" dirty="0" smtClean="0"/>
              <a:t>Índice </a:t>
            </a:r>
            <a:r>
              <a:rPr lang="es-MX" sz="2200" b="1" dirty="0"/>
              <a:t>Latinoamericano de Transparencia Legislativa</a:t>
            </a:r>
            <a:r>
              <a:rPr lang="es-MX" sz="2200" dirty="0"/>
              <a:t>, de la </a:t>
            </a:r>
            <a:r>
              <a:rPr lang="es-MX" sz="2200" b="1" dirty="0"/>
              <a:t>Red Latinoamericana de Transparencia Legislativa</a:t>
            </a:r>
            <a:r>
              <a:rPr lang="es-MX" sz="2200" dirty="0"/>
              <a:t>, </a:t>
            </a:r>
            <a:r>
              <a:rPr lang="es-MX" sz="2200" dirty="0" smtClean="0"/>
              <a:t>ha </a:t>
            </a:r>
            <a:r>
              <a:rPr lang="es-MX" sz="2200" dirty="0"/>
              <a:t>identificado en </a:t>
            </a:r>
            <a:r>
              <a:rPr lang="es-MX" sz="2200" b="1" dirty="0" smtClean="0">
                <a:solidFill>
                  <a:srgbClr val="92D050"/>
                </a:solidFill>
              </a:rPr>
              <a:t>Congreso </a:t>
            </a:r>
            <a:r>
              <a:rPr lang="es-MX" sz="2200" b="1" dirty="0">
                <a:solidFill>
                  <a:srgbClr val="92D050"/>
                </a:solidFill>
              </a:rPr>
              <a:t>mexicano </a:t>
            </a:r>
            <a:r>
              <a:rPr lang="es-MX" sz="2200" dirty="0"/>
              <a:t>los siguientes </a:t>
            </a:r>
            <a:r>
              <a:rPr lang="es-MX" sz="2200" b="1" dirty="0"/>
              <a:t>puntos críticos</a:t>
            </a:r>
            <a:r>
              <a:rPr lang="es-MX" sz="2200" dirty="0"/>
              <a:t>: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000" dirty="0" smtClean="0"/>
              <a:t>a</a:t>
            </a:r>
            <a:r>
              <a:rPr lang="es-MX" sz="2000" b="1" dirty="0" smtClean="0"/>
              <a:t>) Marco </a:t>
            </a:r>
            <a:r>
              <a:rPr lang="es-MX" sz="2000" b="1" dirty="0"/>
              <a:t>normativo</a:t>
            </a:r>
            <a:r>
              <a:rPr lang="es-MX" sz="2000" dirty="0"/>
              <a:t>. El de </a:t>
            </a:r>
            <a:r>
              <a:rPr lang="es-MX" sz="2000" b="1" dirty="0"/>
              <a:t>transparencia</a:t>
            </a:r>
            <a:r>
              <a:rPr lang="es-MX" sz="2000" dirty="0"/>
              <a:t> y </a:t>
            </a:r>
            <a:r>
              <a:rPr lang="es-MX" sz="2000" b="1" dirty="0"/>
              <a:t>acceso a </a:t>
            </a:r>
            <a:r>
              <a:rPr lang="es-MX" sz="2000" b="1" dirty="0" smtClean="0"/>
              <a:t>información </a:t>
            </a:r>
            <a:r>
              <a:rPr lang="es-MX" sz="2000" b="1" dirty="0">
                <a:solidFill>
                  <a:srgbClr val="FF0000"/>
                </a:solidFill>
              </a:rPr>
              <a:t>no</a:t>
            </a:r>
            <a:r>
              <a:rPr lang="es-MX" sz="2000" dirty="0"/>
              <a:t> está </a:t>
            </a:r>
            <a:r>
              <a:rPr lang="es-MX" sz="2000" b="1" dirty="0" smtClean="0"/>
              <a:t>homologado</a:t>
            </a:r>
            <a:r>
              <a:rPr lang="es-MX" sz="2000" dirty="0" smtClean="0"/>
              <a:t>, eso genera </a:t>
            </a:r>
            <a:r>
              <a:rPr lang="es-MX" sz="2000" u="sng" dirty="0"/>
              <a:t>disparidad de criterios y </a:t>
            </a:r>
            <a:r>
              <a:rPr lang="es-MX" sz="2000" u="sng" dirty="0" smtClean="0"/>
              <a:t>prácticas</a:t>
            </a:r>
            <a:r>
              <a:rPr lang="es-MX" sz="2000" dirty="0" smtClean="0"/>
              <a:t>. Norma </a:t>
            </a:r>
            <a:r>
              <a:rPr lang="es-MX" sz="2000" dirty="0"/>
              <a:t>vigente deja al legislador como juez y parte, </a:t>
            </a:r>
            <a:r>
              <a:rPr lang="es-MX" sz="2000" dirty="0" smtClean="0"/>
              <a:t>para fijar criterios </a:t>
            </a:r>
            <a:r>
              <a:rPr lang="es-MX" sz="2000" dirty="0"/>
              <a:t>para publicar o reservar información.</a:t>
            </a:r>
          </a:p>
          <a:p>
            <a:r>
              <a:rPr lang="es-MX" sz="2000" dirty="0" smtClean="0"/>
              <a:t>b) </a:t>
            </a:r>
            <a:r>
              <a:rPr lang="es-MX" sz="2000" b="1" dirty="0" smtClean="0"/>
              <a:t>Trabajo </a:t>
            </a:r>
            <a:r>
              <a:rPr lang="es-MX" sz="2000" b="1" dirty="0"/>
              <a:t>legislativo</a:t>
            </a:r>
            <a:r>
              <a:rPr lang="es-MX" sz="2000" dirty="0"/>
              <a:t>. </a:t>
            </a:r>
            <a:r>
              <a:rPr lang="es-MX" sz="2000" u="sng" dirty="0" smtClean="0"/>
              <a:t>Complicado </a:t>
            </a:r>
            <a:r>
              <a:rPr lang="es-MX" sz="2000" u="sng" dirty="0"/>
              <a:t>conocer y acceder </a:t>
            </a:r>
            <a:r>
              <a:rPr lang="es-MX" sz="2000" dirty="0"/>
              <a:t>al proceso </a:t>
            </a:r>
            <a:r>
              <a:rPr lang="es-MX" sz="2000" dirty="0" smtClean="0"/>
              <a:t>de </a:t>
            </a:r>
            <a:r>
              <a:rPr lang="es-MX" sz="2000" b="1" dirty="0"/>
              <a:t>comisiones</a:t>
            </a:r>
            <a:r>
              <a:rPr lang="es-MX" sz="2000" dirty="0"/>
              <a:t>. </a:t>
            </a:r>
            <a:r>
              <a:rPr lang="es-MX" sz="2000" b="1" dirty="0" smtClean="0"/>
              <a:t>Información</a:t>
            </a:r>
            <a:r>
              <a:rPr lang="es-MX" sz="2000" dirty="0" smtClean="0"/>
              <a:t> </a:t>
            </a:r>
            <a:r>
              <a:rPr lang="es-MX" sz="2000" dirty="0"/>
              <a:t>se presenta en </a:t>
            </a:r>
            <a:r>
              <a:rPr lang="es-MX" sz="2000" b="1" dirty="0"/>
              <a:t>formatos</a:t>
            </a:r>
            <a:r>
              <a:rPr lang="es-MX" sz="2000" dirty="0"/>
              <a:t> poco </a:t>
            </a:r>
            <a:r>
              <a:rPr lang="es-MX" sz="2000" dirty="0" smtClean="0"/>
              <a:t>prácticos. </a:t>
            </a:r>
            <a:r>
              <a:rPr lang="es-MX" sz="2000" dirty="0"/>
              <a:t>A</a:t>
            </a:r>
            <a:r>
              <a:rPr lang="es-MX" sz="2000" dirty="0" smtClean="0"/>
              <a:t>ctas</a:t>
            </a:r>
            <a:r>
              <a:rPr lang="es-MX" sz="2000" dirty="0"/>
              <a:t>, versiones estenográficas, convocatorias, calendarios, informes, documentos de trabajo, </a:t>
            </a:r>
            <a:r>
              <a:rPr lang="es-MX" sz="2000" u="sng" dirty="0"/>
              <a:t>deben ser </a:t>
            </a:r>
            <a:r>
              <a:rPr lang="es-MX" sz="2000" u="sng" dirty="0" smtClean="0"/>
              <a:t>accesibles</a:t>
            </a:r>
            <a:r>
              <a:rPr lang="es-MX" sz="2000" dirty="0" smtClean="0"/>
              <a:t>. </a:t>
            </a:r>
            <a:endParaRPr lang="es-MX" sz="2000" dirty="0"/>
          </a:p>
          <a:p>
            <a:r>
              <a:rPr lang="es-MX" sz="2000" dirty="0" smtClean="0"/>
              <a:t>c) </a:t>
            </a:r>
            <a:r>
              <a:rPr lang="es-MX" sz="2000" b="1" dirty="0" smtClean="0"/>
              <a:t>Gestión </a:t>
            </a:r>
            <a:r>
              <a:rPr lang="es-MX" sz="2000" b="1" dirty="0"/>
              <a:t>administrativa</a:t>
            </a:r>
            <a:r>
              <a:rPr lang="es-MX" sz="2000" dirty="0"/>
              <a:t>. </a:t>
            </a:r>
            <a:r>
              <a:rPr lang="es-MX" sz="2000" dirty="0" smtClean="0"/>
              <a:t>Información </a:t>
            </a:r>
            <a:r>
              <a:rPr lang="es-MX" sz="2000" dirty="0"/>
              <a:t>sobre </a:t>
            </a:r>
            <a:r>
              <a:rPr lang="es-MX" sz="2000" b="1" dirty="0" smtClean="0"/>
              <a:t>ejecución </a:t>
            </a:r>
            <a:r>
              <a:rPr lang="es-MX" sz="2000" b="1" dirty="0"/>
              <a:t>del gasto </a:t>
            </a:r>
            <a:r>
              <a:rPr lang="es-MX" sz="2000" dirty="0"/>
              <a:t>de las Cámaras </a:t>
            </a:r>
            <a:r>
              <a:rPr lang="es-MX" sz="2000" b="1" dirty="0">
                <a:solidFill>
                  <a:srgbClr val="FF0000"/>
                </a:solidFill>
              </a:rPr>
              <a:t>no</a:t>
            </a:r>
            <a:r>
              <a:rPr lang="es-MX" sz="2000" dirty="0"/>
              <a:t> proporciona cuentas claras sobre cómo se ejerce el </a:t>
            </a:r>
            <a:r>
              <a:rPr lang="es-MX" sz="2000" b="1" dirty="0"/>
              <a:t>presupuesto</a:t>
            </a:r>
            <a:r>
              <a:rPr lang="es-MX" sz="2000" dirty="0"/>
              <a:t>. En </a:t>
            </a:r>
            <a:r>
              <a:rPr lang="es-MX" sz="2000" dirty="0" smtClean="0"/>
              <a:t>caso </a:t>
            </a:r>
            <a:r>
              <a:rPr lang="es-MX" sz="2000" dirty="0"/>
              <a:t>de recursos destinados a </a:t>
            </a:r>
            <a:r>
              <a:rPr lang="es-MX" sz="2000" b="1" dirty="0" smtClean="0"/>
              <a:t>fracciones </a:t>
            </a:r>
            <a:r>
              <a:rPr lang="es-MX" sz="2000" b="1" dirty="0"/>
              <a:t>parlamentarias</a:t>
            </a:r>
            <a:r>
              <a:rPr lang="es-MX" sz="2000" dirty="0"/>
              <a:t>, se conocen </a:t>
            </a:r>
            <a:r>
              <a:rPr lang="es-MX" sz="2000" b="1" dirty="0" smtClean="0"/>
              <a:t>montos </a:t>
            </a:r>
            <a:r>
              <a:rPr lang="es-MX" sz="2000" b="1" dirty="0"/>
              <a:t>agregados</a:t>
            </a:r>
            <a:r>
              <a:rPr lang="es-MX" sz="2000" dirty="0"/>
              <a:t>, pero </a:t>
            </a:r>
            <a:r>
              <a:rPr lang="es-MX" sz="2000" dirty="0">
                <a:solidFill>
                  <a:srgbClr val="FF0000"/>
                </a:solidFill>
              </a:rPr>
              <a:t>no</a:t>
            </a:r>
            <a:r>
              <a:rPr lang="es-MX" sz="2000" dirty="0"/>
              <a:t> en qué y cómo se gastan.</a:t>
            </a:r>
          </a:p>
          <a:p>
            <a:r>
              <a:rPr lang="es-MX" sz="2000" dirty="0" smtClean="0"/>
              <a:t>d) </a:t>
            </a:r>
            <a:r>
              <a:rPr lang="es-MX" sz="2000" b="1" dirty="0" smtClean="0"/>
              <a:t>Atención </a:t>
            </a:r>
            <a:r>
              <a:rPr lang="es-MX" sz="2000" b="1" dirty="0"/>
              <a:t>y participación ciudadanas</a:t>
            </a:r>
            <a:r>
              <a:rPr lang="es-MX" sz="2000" dirty="0"/>
              <a:t>. </a:t>
            </a:r>
            <a:r>
              <a:rPr lang="es-MX" sz="2000" dirty="0" smtClean="0"/>
              <a:t>Canales </a:t>
            </a:r>
            <a:r>
              <a:rPr lang="es-MX" sz="2000" dirty="0"/>
              <a:t>de comunicación del </a:t>
            </a:r>
            <a:r>
              <a:rPr lang="es-MX" sz="2000" b="1" dirty="0" smtClean="0"/>
              <a:t>Congreso</a:t>
            </a:r>
            <a:r>
              <a:rPr lang="es-MX" sz="2000" u="sng" dirty="0" smtClean="0"/>
              <a:t> </a:t>
            </a:r>
            <a:r>
              <a:rPr lang="es-MX" sz="2000" u="sng" dirty="0"/>
              <a:t>limitados y de una sola vía</a:t>
            </a:r>
            <a:r>
              <a:rPr lang="es-MX" sz="2000" dirty="0" smtClean="0"/>
              <a:t>; </a:t>
            </a:r>
            <a:r>
              <a:rPr lang="es-MX" sz="2000" b="1" dirty="0"/>
              <a:t>ciudadano</a:t>
            </a:r>
            <a:r>
              <a:rPr lang="es-MX" sz="2000" dirty="0"/>
              <a:t> puede conocer la </a:t>
            </a:r>
            <a:r>
              <a:rPr lang="es-MX" sz="2000" dirty="0" smtClean="0"/>
              <a:t>información, </a:t>
            </a:r>
            <a:r>
              <a:rPr lang="es-MX" sz="2000" dirty="0"/>
              <a:t>pero </a:t>
            </a:r>
            <a:r>
              <a:rPr lang="es-MX" sz="2000" b="1" dirty="0">
                <a:solidFill>
                  <a:srgbClr val="FF0000"/>
                </a:solidFill>
              </a:rPr>
              <a:t>no </a:t>
            </a:r>
            <a:r>
              <a:rPr lang="es-MX" sz="2000" dirty="0"/>
              <a:t>puede participar, </a:t>
            </a:r>
            <a:r>
              <a:rPr lang="es-MX" sz="2000" b="1" dirty="0">
                <a:solidFill>
                  <a:srgbClr val="FF0000"/>
                </a:solidFill>
              </a:rPr>
              <a:t>ni</a:t>
            </a:r>
            <a:r>
              <a:rPr lang="es-MX" sz="2000" dirty="0"/>
              <a:t> opinar. </a:t>
            </a:r>
            <a:r>
              <a:rPr lang="es-MX" sz="2000" b="1" dirty="0">
                <a:solidFill>
                  <a:srgbClr val="FF0000"/>
                </a:solidFill>
              </a:rPr>
              <a:t>No </a:t>
            </a:r>
            <a:r>
              <a:rPr lang="es-MX" sz="2000" dirty="0"/>
              <a:t>hay mecanismos formales para que </a:t>
            </a:r>
            <a:r>
              <a:rPr lang="es-MX" sz="2000" b="1" dirty="0" smtClean="0"/>
              <a:t>ciudadanía</a:t>
            </a:r>
            <a:r>
              <a:rPr lang="es-MX" sz="2000" dirty="0" smtClean="0"/>
              <a:t> </a:t>
            </a:r>
            <a:r>
              <a:rPr lang="es-MX" sz="2000" dirty="0"/>
              <a:t>se acerque al </a:t>
            </a:r>
            <a:r>
              <a:rPr lang="es-MX" sz="2000" b="1" dirty="0" smtClean="0"/>
              <a:t>Congreso</a:t>
            </a:r>
            <a:r>
              <a:rPr lang="es-MX" sz="2000" dirty="0" smtClean="0"/>
              <a:t>. </a:t>
            </a:r>
            <a:r>
              <a:rPr lang="es-MX" sz="2000" u="sng" dirty="0"/>
              <a:t>Incluso la posibilidad de entrar al </a:t>
            </a:r>
            <a:r>
              <a:rPr lang="es-MX" sz="2000" b="1" u="sng" dirty="0"/>
              <a:t>recinto</a:t>
            </a:r>
            <a:r>
              <a:rPr lang="es-MX" sz="2000" u="sng" dirty="0"/>
              <a:t> es restringida</a:t>
            </a:r>
            <a:r>
              <a:rPr lang="es-MX" sz="2000" dirty="0"/>
              <a:t>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13198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0290220" cy="682580"/>
          </a:xfrm>
        </p:spPr>
        <p:txBody>
          <a:bodyPr>
            <a:no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Problemática actual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811369"/>
            <a:ext cx="11269014" cy="6046631"/>
          </a:xfrm>
        </p:spPr>
        <p:txBody>
          <a:bodyPr>
            <a:normAutofit/>
          </a:bodyPr>
          <a:lstStyle/>
          <a:p>
            <a:r>
              <a:rPr lang="es-MX" sz="2400" dirty="0"/>
              <a:t>E</a:t>
            </a:r>
            <a:r>
              <a:rPr lang="es-MX" sz="2400" dirty="0" smtClean="0"/>
              <a:t>n </a:t>
            </a:r>
            <a:r>
              <a:rPr lang="es-MX" sz="2400" b="1" dirty="0" smtClean="0">
                <a:solidFill>
                  <a:srgbClr val="00B0F0"/>
                </a:solidFill>
              </a:rPr>
              <a:t>Unión </a:t>
            </a:r>
            <a:r>
              <a:rPr lang="es-MX" sz="2400" b="1" dirty="0">
                <a:solidFill>
                  <a:srgbClr val="00B0F0"/>
                </a:solidFill>
              </a:rPr>
              <a:t>Europea</a:t>
            </a:r>
            <a:r>
              <a:rPr lang="es-MX" sz="2400" dirty="0"/>
              <a:t>, </a:t>
            </a:r>
            <a:r>
              <a:rPr lang="es-MX" sz="2400" dirty="0" smtClean="0"/>
              <a:t>confianza </a:t>
            </a:r>
            <a:r>
              <a:rPr lang="es-MX" sz="2400" dirty="0"/>
              <a:t>en los parlamentos es de menos del </a:t>
            </a:r>
            <a:r>
              <a:rPr lang="es-MX" sz="2400" b="1" dirty="0"/>
              <a:t>33%, </a:t>
            </a:r>
            <a:r>
              <a:rPr lang="es-MX" sz="2400" dirty="0"/>
              <a:t>mientras en </a:t>
            </a:r>
            <a:r>
              <a:rPr lang="es-MX" sz="2400" b="1" dirty="0">
                <a:solidFill>
                  <a:srgbClr val="FF0000"/>
                </a:solidFill>
              </a:rPr>
              <a:t>EUA,</a:t>
            </a:r>
            <a:r>
              <a:rPr lang="es-MX" sz="2400" dirty="0"/>
              <a:t> </a:t>
            </a:r>
            <a:r>
              <a:rPr lang="es-MX" sz="2400" b="1" dirty="0" smtClean="0"/>
              <a:t>confianza</a:t>
            </a:r>
            <a:r>
              <a:rPr lang="es-MX" sz="2400" dirty="0" smtClean="0"/>
              <a:t> </a:t>
            </a:r>
            <a:r>
              <a:rPr lang="es-MX" sz="2400" dirty="0"/>
              <a:t>en el </a:t>
            </a:r>
            <a:r>
              <a:rPr lang="es-MX" sz="2400" b="1" dirty="0"/>
              <a:t>Congreso</a:t>
            </a:r>
            <a:r>
              <a:rPr lang="es-MX" sz="2400" dirty="0"/>
              <a:t> llegó a su punto más bajo en </a:t>
            </a:r>
            <a:r>
              <a:rPr lang="es-MX" sz="2400" dirty="0" smtClean="0"/>
              <a:t>noviembre/</a:t>
            </a:r>
            <a:r>
              <a:rPr lang="es-MX" sz="2400" b="1" dirty="0" smtClean="0"/>
              <a:t>2011</a:t>
            </a:r>
            <a:r>
              <a:rPr lang="es-MX" sz="2400" dirty="0"/>
              <a:t>, cuando registró </a:t>
            </a:r>
            <a:r>
              <a:rPr lang="es-MX" sz="2400" b="1" dirty="0"/>
              <a:t>apenas 9%, </a:t>
            </a:r>
            <a:r>
              <a:rPr lang="es-MX" sz="2400" dirty="0"/>
              <a:t>una caída respecto del </a:t>
            </a:r>
            <a:r>
              <a:rPr lang="es-MX" sz="2400" b="1" dirty="0"/>
              <a:t>11% anterior</a:t>
            </a:r>
            <a:r>
              <a:rPr lang="es-MX" sz="2400" dirty="0"/>
              <a:t>, que sobrevino en </a:t>
            </a:r>
            <a:r>
              <a:rPr lang="es-MX" sz="2400" b="1" dirty="0" smtClean="0"/>
              <a:t>2 </a:t>
            </a:r>
            <a:r>
              <a:rPr lang="es-MX" sz="2400" b="1" dirty="0"/>
              <a:t>meses </a:t>
            </a:r>
            <a:r>
              <a:rPr lang="es-MX" sz="2400" dirty="0"/>
              <a:t>y “es la primera vez que se observan tasas de aprobación de un solo </a:t>
            </a:r>
            <a:r>
              <a:rPr lang="es-MX" sz="2400" dirty="0" smtClean="0"/>
              <a:t>dígito, </a:t>
            </a:r>
            <a:r>
              <a:rPr lang="es-MX" sz="2400" dirty="0"/>
              <a:t>desde que la cadena </a:t>
            </a:r>
            <a:r>
              <a:rPr lang="es-MX" sz="2400" b="1" dirty="0" smtClean="0"/>
              <a:t>CBS </a:t>
            </a:r>
            <a:r>
              <a:rPr lang="es-MX" sz="2400" dirty="0"/>
              <a:t>y </a:t>
            </a:r>
            <a:r>
              <a:rPr lang="es-MX" sz="2400" b="1" i="1" dirty="0" err="1"/>
              <a:t>The</a:t>
            </a:r>
            <a:r>
              <a:rPr lang="es-MX" sz="2400" b="1" i="1" dirty="0"/>
              <a:t> New York Times</a:t>
            </a:r>
            <a:r>
              <a:rPr lang="es-MX" sz="2400" i="1" dirty="0"/>
              <a:t> </a:t>
            </a:r>
            <a:r>
              <a:rPr lang="es-MX" sz="2400" dirty="0"/>
              <a:t>comenzaron a hacer este sondeo hace más de </a:t>
            </a:r>
            <a:r>
              <a:rPr lang="es-MX" sz="2400" b="1" dirty="0"/>
              <a:t>30 años</a:t>
            </a:r>
            <a:r>
              <a:rPr lang="es-MX" sz="2400" dirty="0" smtClean="0"/>
              <a:t>”.</a:t>
            </a:r>
          </a:p>
          <a:p>
            <a:pPr marL="0" indent="0">
              <a:buNone/>
            </a:pPr>
            <a:endParaRPr lang="es-MX" sz="800" dirty="0" smtClean="0"/>
          </a:p>
          <a:p>
            <a:r>
              <a:rPr lang="es-MX" sz="2400" dirty="0" smtClean="0"/>
              <a:t>Kuwait </a:t>
            </a:r>
            <a:r>
              <a:rPr lang="es-MX" sz="2400" dirty="0"/>
              <a:t>y </a:t>
            </a:r>
            <a:r>
              <a:rPr lang="es-MX" sz="2400" dirty="0" smtClean="0"/>
              <a:t>Líbano: más </a:t>
            </a:r>
            <a:r>
              <a:rPr lang="es-MX" sz="2400" dirty="0"/>
              <a:t>de la mitad de la población tiene </a:t>
            </a:r>
            <a:r>
              <a:rPr lang="es-MX" sz="2400" dirty="0" smtClean="0"/>
              <a:t>nivel </a:t>
            </a:r>
            <a:r>
              <a:rPr lang="es-MX" sz="2400" dirty="0"/>
              <a:t>de confianza en el </a:t>
            </a:r>
            <a:r>
              <a:rPr lang="es-MX" sz="2400" b="1" dirty="0">
                <a:solidFill>
                  <a:srgbClr val="92D050"/>
                </a:solidFill>
              </a:rPr>
              <a:t>parlamento </a:t>
            </a:r>
            <a:r>
              <a:rPr lang="es-MX" sz="2400" u="sng" dirty="0"/>
              <a:t>escaso o nulo</a:t>
            </a:r>
            <a:r>
              <a:rPr lang="es-MX" sz="2400" dirty="0"/>
              <a:t>. </a:t>
            </a:r>
          </a:p>
          <a:p>
            <a:pPr marL="0" indent="0">
              <a:buNone/>
            </a:pPr>
            <a:endParaRPr lang="es-MX" dirty="0"/>
          </a:p>
          <a:p>
            <a:r>
              <a:rPr lang="es-MX" sz="2400" b="1" dirty="0" smtClean="0"/>
              <a:t>Latinobarómetro-2011</a:t>
            </a:r>
            <a:r>
              <a:rPr lang="es-MX" sz="2400" dirty="0" smtClean="0"/>
              <a:t>: </a:t>
            </a:r>
            <a:r>
              <a:rPr lang="es-MX" sz="2400" dirty="0"/>
              <a:t>nivel de confianza bajo en los </a:t>
            </a:r>
            <a:r>
              <a:rPr lang="es-MX" sz="2400" b="1" dirty="0"/>
              <a:t>congresos </a:t>
            </a:r>
            <a:r>
              <a:rPr lang="es-MX" sz="2400" dirty="0"/>
              <a:t>—sólo por encima de </a:t>
            </a:r>
            <a:r>
              <a:rPr lang="es-MX" sz="2400" b="1" dirty="0"/>
              <a:t>partidos políticos </a:t>
            </a:r>
            <a:r>
              <a:rPr lang="es-MX" sz="2400" dirty="0"/>
              <a:t>y </a:t>
            </a:r>
            <a:r>
              <a:rPr lang="es-MX" sz="2400" b="1" dirty="0"/>
              <a:t>sindicatos</a:t>
            </a:r>
            <a:r>
              <a:rPr lang="es-MX" sz="2400" dirty="0"/>
              <a:t>— y, en </a:t>
            </a:r>
            <a:r>
              <a:rPr lang="es-MX" sz="2400" b="1" dirty="0">
                <a:solidFill>
                  <a:srgbClr val="92D050"/>
                </a:solidFill>
              </a:rPr>
              <a:t>México</a:t>
            </a:r>
            <a:r>
              <a:rPr lang="es-MX" sz="2400" dirty="0"/>
              <a:t>, </a:t>
            </a:r>
            <a:r>
              <a:rPr lang="es-MX" sz="2400" b="1" dirty="0"/>
              <a:t>47% </a:t>
            </a:r>
            <a:r>
              <a:rPr lang="es-MX" sz="2400" dirty="0"/>
              <a:t>de </a:t>
            </a:r>
            <a:r>
              <a:rPr lang="es-MX" sz="2400" dirty="0" smtClean="0"/>
              <a:t>población </a:t>
            </a:r>
            <a:r>
              <a:rPr lang="es-MX" sz="2400" dirty="0"/>
              <a:t>cree que </a:t>
            </a:r>
            <a:r>
              <a:rPr lang="es-MX" sz="2400" b="1" dirty="0">
                <a:solidFill>
                  <a:srgbClr val="FF0000"/>
                </a:solidFill>
              </a:rPr>
              <a:t>no </a:t>
            </a:r>
            <a:r>
              <a:rPr lang="es-MX" sz="2400" dirty="0"/>
              <a:t>es necesario el </a:t>
            </a:r>
            <a:r>
              <a:rPr lang="es-MX" sz="2400" b="1" dirty="0"/>
              <a:t>Congreso</a:t>
            </a:r>
            <a:r>
              <a:rPr lang="es-MX" sz="2400" dirty="0"/>
              <a:t> para la </a:t>
            </a:r>
            <a:r>
              <a:rPr lang="es-MX" sz="2400" b="1" dirty="0"/>
              <a:t>democracia</a:t>
            </a:r>
            <a:r>
              <a:rPr lang="es-MX" sz="2400" dirty="0" smtClean="0"/>
              <a:t>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784296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9787945" cy="785611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El Congreso hoy</a:t>
            </a:r>
            <a:endParaRPr lang="es-MX" sz="44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785611"/>
            <a:ext cx="11037194" cy="6072389"/>
          </a:xfrm>
        </p:spPr>
        <p:txBody>
          <a:bodyPr>
            <a:normAutofit/>
          </a:bodyPr>
          <a:lstStyle/>
          <a:p>
            <a:r>
              <a:rPr lang="es-MX" sz="2400" b="1" dirty="0"/>
              <a:t>Actualmente</a:t>
            </a:r>
            <a:r>
              <a:rPr lang="es-MX" sz="2400" dirty="0"/>
              <a:t>, tanto </a:t>
            </a:r>
            <a:r>
              <a:rPr lang="es-MX" sz="2400" dirty="0" smtClean="0"/>
              <a:t>el </a:t>
            </a:r>
            <a:r>
              <a:rPr lang="es-MX" sz="2400" b="1" dirty="0"/>
              <a:t>sistema parlamentario</a:t>
            </a:r>
            <a:r>
              <a:rPr lang="es-MX" sz="2400" dirty="0"/>
              <a:t>, como </a:t>
            </a:r>
            <a:r>
              <a:rPr lang="es-MX" sz="2400" dirty="0" smtClean="0"/>
              <a:t>el </a:t>
            </a:r>
            <a:r>
              <a:rPr lang="es-MX" sz="2400" b="1" dirty="0"/>
              <a:t>presidencialista</a:t>
            </a:r>
            <a:r>
              <a:rPr lang="es-MX" sz="2400" dirty="0"/>
              <a:t>, el </a:t>
            </a:r>
            <a:r>
              <a:rPr lang="es-MX" sz="2400" b="1" dirty="0">
                <a:solidFill>
                  <a:srgbClr val="92D050"/>
                </a:solidFill>
              </a:rPr>
              <a:t>Congreso</a:t>
            </a:r>
            <a:r>
              <a:rPr lang="es-MX" sz="2400" dirty="0"/>
              <a:t> </a:t>
            </a:r>
            <a:r>
              <a:rPr lang="es-MX" sz="2400" b="1" dirty="0">
                <a:solidFill>
                  <a:srgbClr val="FF0000"/>
                </a:solidFill>
              </a:rPr>
              <a:t>no</a:t>
            </a:r>
            <a:r>
              <a:rPr lang="es-MX" sz="2400" dirty="0"/>
              <a:t> es sólo </a:t>
            </a:r>
            <a:r>
              <a:rPr lang="es-MX" sz="2400" b="1" dirty="0" smtClean="0"/>
              <a:t>creador</a:t>
            </a:r>
            <a:r>
              <a:rPr lang="es-MX" sz="2400" dirty="0" smtClean="0"/>
              <a:t> </a:t>
            </a:r>
            <a:r>
              <a:rPr lang="es-MX" sz="2400" dirty="0"/>
              <a:t>de la </a:t>
            </a:r>
            <a:r>
              <a:rPr lang="es-MX" sz="2400" b="1" dirty="0"/>
              <a:t>ley </a:t>
            </a:r>
            <a:r>
              <a:rPr lang="es-MX" sz="2400" dirty="0"/>
              <a:t>(</a:t>
            </a:r>
            <a:r>
              <a:rPr lang="es-MX" sz="2400" dirty="0" err="1"/>
              <a:t>reglamentador</a:t>
            </a:r>
            <a:r>
              <a:rPr lang="es-MX" sz="2400" dirty="0"/>
              <a:t> técnico), sino </a:t>
            </a:r>
            <a:r>
              <a:rPr lang="es-MX" sz="2400" b="1" dirty="0" smtClean="0"/>
              <a:t>órgano</a:t>
            </a:r>
            <a:r>
              <a:rPr lang="es-MX" sz="2400" dirty="0" smtClean="0"/>
              <a:t> </a:t>
            </a:r>
            <a:r>
              <a:rPr lang="es-MX" sz="2400" dirty="0"/>
              <a:t>de </a:t>
            </a:r>
            <a:r>
              <a:rPr lang="es-MX" sz="2400" b="1" dirty="0"/>
              <a:t>representación, decisión </a:t>
            </a:r>
            <a:r>
              <a:rPr lang="es-MX" sz="2400" dirty="0"/>
              <a:t>y sobre todo, de </a:t>
            </a:r>
            <a:r>
              <a:rPr lang="es-MX" sz="2400" b="1" dirty="0" smtClean="0"/>
              <a:t>control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2400" dirty="0"/>
          </a:p>
          <a:p>
            <a:r>
              <a:rPr lang="es-MX" sz="2400" u="sng" dirty="0" smtClean="0"/>
              <a:t>Hoy </a:t>
            </a:r>
            <a:r>
              <a:rPr lang="es-MX" sz="2400" u="sng" dirty="0"/>
              <a:t>la función más importante </a:t>
            </a:r>
            <a:r>
              <a:rPr lang="es-MX" sz="2400" dirty="0"/>
              <a:t>del </a:t>
            </a:r>
            <a:r>
              <a:rPr lang="es-MX" sz="2400" b="1" dirty="0"/>
              <a:t>Poder Legislativo </a:t>
            </a:r>
            <a:r>
              <a:rPr lang="es-MX" sz="2400" dirty="0"/>
              <a:t>es </a:t>
            </a:r>
            <a:r>
              <a:rPr lang="es-MX" sz="2400" b="1" dirty="0" smtClean="0"/>
              <a:t>control </a:t>
            </a:r>
            <a:r>
              <a:rPr lang="es-MX" sz="2400" dirty="0"/>
              <a:t>y lo </a:t>
            </a:r>
            <a:r>
              <a:rPr lang="es-MX" sz="2400" u="sng" dirty="0"/>
              <a:t>seguirá siendo en el futuro previsible</a:t>
            </a:r>
            <a:r>
              <a:rPr lang="es-MX" sz="2400" dirty="0"/>
              <a:t>. </a:t>
            </a:r>
            <a:endParaRPr lang="es-MX" sz="2400" dirty="0" smtClean="0"/>
          </a:p>
          <a:p>
            <a:pPr marL="0" indent="0">
              <a:buNone/>
            </a:pPr>
            <a:endParaRPr lang="es-MX" sz="2400" dirty="0"/>
          </a:p>
          <a:p>
            <a:r>
              <a:rPr lang="es-MX" sz="2400" dirty="0"/>
              <a:t>Todas las corrientes políticas coinciden en </a:t>
            </a:r>
            <a:r>
              <a:rPr lang="es-MX" sz="2400" dirty="0" smtClean="0"/>
              <a:t>la </a:t>
            </a:r>
            <a:r>
              <a:rPr lang="es-MX" sz="2400" b="1" dirty="0"/>
              <a:t>necesidad</a:t>
            </a:r>
            <a:r>
              <a:rPr lang="es-MX" sz="2400" dirty="0"/>
              <a:t> de </a:t>
            </a:r>
            <a:r>
              <a:rPr lang="es-MX" sz="2400" b="1" dirty="0"/>
              <a:t>vigorizar l</a:t>
            </a:r>
            <a:r>
              <a:rPr lang="es-MX" sz="2400" dirty="0"/>
              <a:t>as </a:t>
            </a:r>
            <a:r>
              <a:rPr lang="es-MX" sz="2400" b="1" dirty="0"/>
              <a:t>instituciones</a:t>
            </a:r>
            <a:r>
              <a:rPr lang="es-MX" sz="2400" dirty="0"/>
              <a:t> y, en particular al </a:t>
            </a:r>
            <a:r>
              <a:rPr lang="es-MX" sz="2400" b="1" dirty="0">
                <a:solidFill>
                  <a:srgbClr val="92D050"/>
                </a:solidFill>
              </a:rPr>
              <a:t>Congreso</a:t>
            </a:r>
            <a:r>
              <a:rPr lang="es-MX" sz="2400" dirty="0"/>
              <a:t>, para definir un nuevo equilibrio en su relación con </a:t>
            </a:r>
            <a:r>
              <a:rPr lang="es-MX" sz="2400" b="1" dirty="0" smtClean="0"/>
              <a:t>gobierno</a:t>
            </a:r>
            <a:r>
              <a:rPr lang="es-MX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37105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965915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Paradoja</a:t>
            </a:r>
            <a:endParaRPr lang="es-MX" sz="44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-1" y="965915"/>
            <a:ext cx="10573555" cy="5892085"/>
          </a:xfrm>
        </p:spPr>
        <p:txBody>
          <a:bodyPr>
            <a:normAutofit/>
          </a:bodyPr>
          <a:lstStyle/>
          <a:p>
            <a:r>
              <a:rPr lang="es-MX" sz="4000" dirty="0"/>
              <a:t>Según un </a:t>
            </a:r>
            <a:r>
              <a:rPr lang="es-MX" sz="4000" b="1" dirty="0"/>
              <a:t>estudio </a:t>
            </a:r>
            <a:r>
              <a:rPr lang="es-MX" sz="4000" dirty="0"/>
              <a:t>de la </a:t>
            </a:r>
            <a:r>
              <a:rPr lang="es-MX" sz="4000" b="1" dirty="0" smtClean="0"/>
              <a:t>UIP,</a:t>
            </a:r>
            <a:endParaRPr lang="es-MX" sz="4000" dirty="0"/>
          </a:p>
          <a:p>
            <a:pPr marL="0" indent="0">
              <a:buNone/>
            </a:pPr>
            <a:r>
              <a:rPr lang="es-MX" sz="4000" dirty="0" smtClean="0"/>
              <a:t>es </a:t>
            </a:r>
            <a:r>
              <a:rPr lang="es-MX" sz="4000" dirty="0"/>
              <a:t>una </a:t>
            </a:r>
            <a:r>
              <a:rPr lang="es-MX" sz="4000" b="1" dirty="0"/>
              <a:t>paradoja </a:t>
            </a:r>
            <a:r>
              <a:rPr lang="es-MX" sz="4000" dirty="0"/>
              <a:t>de nuestra </a:t>
            </a:r>
            <a:r>
              <a:rPr lang="es-MX" sz="4000" b="1" dirty="0"/>
              <a:t>época</a:t>
            </a:r>
            <a:r>
              <a:rPr lang="es-MX" sz="4000" dirty="0"/>
              <a:t> que se celebre la </a:t>
            </a:r>
            <a:r>
              <a:rPr lang="es-MX" sz="4000" b="1" dirty="0"/>
              <a:t>democracia</a:t>
            </a:r>
            <a:r>
              <a:rPr lang="es-MX" sz="4000" dirty="0"/>
              <a:t>, mientras se deplora la pérdida de legitimidad que sufren en numerosos países los </a:t>
            </a:r>
            <a:r>
              <a:rPr lang="es-MX" sz="4000" b="1" dirty="0">
                <a:solidFill>
                  <a:srgbClr val="92D050"/>
                </a:solidFill>
              </a:rPr>
              <a:t>parlamentos</a:t>
            </a:r>
            <a:r>
              <a:rPr lang="es-MX" sz="4000" dirty="0"/>
              <a:t>, </a:t>
            </a:r>
            <a:r>
              <a:rPr lang="es-MX" sz="4000" u="sng" dirty="0"/>
              <a:t>institución central de </a:t>
            </a:r>
            <a:r>
              <a:rPr lang="es-MX" sz="4000" u="sng" dirty="0" smtClean="0"/>
              <a:t>esa </a:t>
            </a:r>
            <a:r>
              <a:rPr lang="es-MX" sz="4000" u="sng" dirty="0"/>
              <a:t>democracia</a:t>
            </a:r>
            <a:r>
              <a:rPr lang="es-MX" sz="4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0063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870857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Elementos del Estado</a:t>
            </a:r>
            <a:endParaRPr lang="es-MX" sz="44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" y="870857"/>
            <a:ext cx="10406742" cy="5987143"/>
          </a:xfrm>
        </p:spPr>
        <p:txBody>
          <a:bodyPr>
            <a:noAutofit/>
          </a:bodyPr>
          <a:lstStyle/>
          <a:p>
            <a:r>
              <a:rPr lang="es-MX" sz="3600" b="1" dirty="0" smtClean="0">
                <a:solidFill>
                  <a:srgbClr val="00B050"/>
                </a:solidFill>
              </a:rPr>
              <a:t>Territorio</a:t>
            </a:r>
          </a:p>
          <a:p>
            <a:pPr marL="0" indent="0">
              <a:buNone/>
            </a:pPr>
            <a:endParaRPr lang="es-MX" sz="1000" b="1" dirty="0"/>
          </a:p>
          <a:p>
            <a:r>
              <a:rPr lang="es-MX" sz="3600" b="1" dirty="0" smtClean="0">
                <a:solidFill>
                  <a:srgbClr val="0070C0"/>
                </a:solidFill>
              </a:rPr>
              <a:t>Población</a:t>
            </a:r>
          </a:p>
          <a:p>
            <a:pPr marL="0" indent="0">
              <a:buNone/>
            </a:pPr>
            <a:endParaRPr lang="es-MX" sz="1000" b="1" dirty="0" smtClean="0"/>
          </a:p>
          <a:p>
            <a:r>
              <a:rPr lang="es-MX" sz="3600" b="1" dirty="0" smtClean="0">
                <a:solidFill>
                  <a:srgbClr val="FF0000"/>
                </a:solidFill>
              </a:rPr>
              <a:t>Poder (gobierno, parlamento, jueces)</a:t>
            </a:r>
          </a:p>
          <a:p>
            <a:pPr marL="0" indent="0">
              <a:buNone/>
            </a:pPr>
            <a:endParaRPr lang="es-MX" sz="1000" b="1" dirty="0"/>
          </a:p>
          <a:p>
            <a:r>
              <a:rPr lang="es-MX" sz="3600" b="1" dirty="0" smtClean="0">
                <a:solidFill>
                  <a:srgbClr val="DD27C3"/>
                </a:solidFill>
              </a:rPr>
              <a:t>Orden jurídico</a:t>
            </a:r>
          </a:p>
          <a:p>
            <a:pPr marL="0" indent="0">
              <a:buNone/>
            </a:pPr>
            <a:endParaRPr lang="es-MX" sz="1000" b="1" dirty="0"/>
          </a:p>
          <a:p>
            <a:r>
              <a:rPr lang="es-MX" sz="3600" b="1" dirty="0" smtClean="0"/>
              <a:t>Bien común (</a:t>
            </a:r>
            <a:r>
              <a:rPr lang="es-MX" sz="3600" b="1" dirty="0" err="1" smtClean="0"/>
              <a:t>jusnaturalismo</a:t>
            </a:r>
            <a:r>
              <a:rPr lang="es-MX" sz="3600" b="1" dirty="0" smtClean="0"/>
              <a:t>)</a:t>
            </a:r>
            <a:endParaRPr lang="es-MX" sz="3600" b="1" dirty="0"/>
          </a:p>
        </p:txBody>
      </p:sp>
    </p:spTree>
    <p:extLst>
      <p:ext uri="{BB962C8B-B14F-4D97-AF65-F5344CB8AC3E}">
        <p14:creationId xmlns:p14="http://schemas.microsoft.com/office/powerpoint/2010/main" val="28241051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824248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El Parlamento futuro</a:t>
            </a:r>
            <a:endParaRPr lang="es-MX" sz="44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978794"/>
            <a:ext cx="12192000" cy="5879205"/>
          </a:xfrm>
        </p:spPr>
        <p:txBody>
          <a:bodyPr>
            <a:normAutofit/>
          </a:bodyPr>
          <a:lstStyle/>
          <a:p>
            <a:r>
              <a:rPr lang="es-MX" sz="2000" b="1" dirty="0" smtClean="0"/>
              <a:t>Unión </a:t>
            </a:r>
            <a:r>
              <a:rPr lang="es-MX" sz="2000" b="1" dirty="0"/>
              <a:t>Interparlamentaria (UIP), </a:t>
            </a:r>
            <a:r>
              <a:rPr lang="es-MX" sz="2000" dirty="0" smtClean="0"/>
              <a:t>sede </a:t>
            </a:r>
            <a:r>
              <a:rPr lang="es-MX" sz="2000" dirty="0"/>
              <a:t>en </a:t>
            </a:r>
            <a:r>
              <a:rPr lang="es-MX" sz="2000" b="1" dirty="0" smtClean="0"/>
              <a:t>Ginebra</a:t>
            </a:r>
            <a:r>
              <a:rPr lang="es-MX" sz="2000" dirty="0" smtClean="0"/>
              <a:t>, fomenta </a:t>
            </a:r>
            <a:r>
              <a:rPr lang="es-MX" sz="2000" dirty="0"/>
              <a:t>la cooperación de los </a:t>
            </a:r>
            <a:r>
              <a:rPr lang="es-MX" sz="2000" b="1" dirty="0"/>
              <a:t>parlamentos e</a:t>
            </a:r>
            <a:r>
              <a:rPr lang="es-MX" sz="2000" dirty="0"/>
              <a:t>ntre sí y con el sistema de </a:t>
            </a:r>
            <a:r>
              <a:rPr lang="es-MX" sz="2000" b="1" dirty="0" smtClean="0"/>
              <a:t>ONU</a:t>
            </a:r>
            <a:r>
              <a:rPr lang="es-MX" sz="2000" dirty="0" smtClean="0"/>
              <a:t>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000" dirty="0" smtClean="0"/>
              <a:t>Fundada </a:t>
            </a:r>
            <a:r>
              <a:rPr lang="es-MX" sz="2000" dirty="0"/>
              <a:t>en </a:t>
            </a:r>
            <a:r>
              <a:rPr lang="es-MX" sz="2000" b="1" dirty="0"/>
              <a:t>1889,</a:t>
            </a:r>
            <a:r>
              <a:rPr lang="es-MX" sz="2000" dirty="0"/>
              <a:t> </a:t>
            </a:r>
            <a:r>
              <a:rPr lang="es-MX" sz="2000" dirty="0" smtClean="0"/>
              <a:t>decana </a:t>
            </a:r>
            <a:r>
              <a:rPr lang="es-MX" sz="2000" dirty="0"/>
              <a:t>de las organizaciones políticas </a:t>
            </a:r>
            <a:r>
              <a:rPr lang="es-MX" sz="2000" dirty="0" smtClean="0"/>
              <a:t>internacionales, cuenta </a:t>
            </a:r>
            <a:r>
              <a:rPr lang="es-MX" sz="2000" dirty="0"/>
              <a:t>con </a:t>
            </a:r>
            <a:r>
              <a:rPr lang="es-MX" sz="2000" b="1" dirty="0"/>
              <a:t>141 parlamentos nacionales </a:t>
            </a:r>
            <a:r>
              <a:rPr lang="es-MX" sz="2000" dirty="0"/>
              <a:t>afiliados y </a:t>
            </a:r>
            <a:r>
              <a:rPr lang="es-MX" sz="2000" b="1" dirty="0"/>
              <a:t>5 asambleas parlamentarias regionales </a:t>
            </a:r>
            <a:r>
              <a:rPr lang="es-MX" sz="2000" dirty="0"/>
              <a:t>asociadas. </a:t>
            </a:r>
            <a:r>
              <a:rPr lang="es-MX" sz="2000" b="1" dirty="0" smtClean="0"/>
              <a:t>UIP</a:t>
            </a:r>
            <a:r>
              <a:rPr lang="es-MX" sz="2000" dirty="0" smtClean="0"/>
              <a:t> </a:t>
            </a:r>
            <a:r>
              <a:rPr lang="es-MX" sz="2000" dirty="0"/>
              <a:t>goza del estatus de </a:t>
            </a:r>
            <a:r>
              <a:rPr lang="es-MX" sz="2000" b="1" dirty="0"/>
              <a:t>observador permanente</a:t>
            </a:r>
            <a:r>
              <a:rPr lang="es-MX" sz="2000" dirty="0"/>
              <a:t> </a:t>
            </a:r>
            <a:r>
              <a:rPr lang="es-MX" sz="2000" dirty="0" smtClean="0"/>
              <a:t>en </a:t>
            </a:r>
            <a:r>
              <a:rPr lang="es-MX" sz="2000" b="1" dirty="0" smtClean="0"/>
              <a:t>ONU</a:t>
            </a:r>
            <a:r>
              <a:rPr lang="es-MX" sz="2000" dirty="0"/>
              <a:t>, y se concentra en cinco áreas específicas</a:t>
            </a:r>
            <a:r>
              <a:rPr lang="es-MX" sz="2000" dirty="0" smtClean="0"/>
              <a:t>:</a:t>
            </a:r>
          </a:p>
          <a:p>
            <a:pPr marL="0" indent="0">
              <a:buNone/>
            </a:pPr>
            <a:endParaRPr lang="es-MX" sz="800" dirty="0"/>
          </a:p>
          <a:p>
            <a:pPr lvl="0"/>
            <a:r>
              <a:rPr lang="es-MX" sz="2000" dirty="0"/>
              <a:t>Establecimiento de </a:t>
            </a:r>
            <a:r>
              <a:rPr lang="es-MX" sz="2000" b="1" dirty="0"/>
              <a:t>normas </a:t>
            </a:r>
            <a:r>
              <a:rPr lang="es-MX" sz="2000" dirty="0"/>
              <a:t>y </a:t>
            </a:r>
            <a:r>
              <a:rPr lang="es-MX" sz="2000" b="1" dirty="0"/>
              <a:t>directrices</a:t>
            </a:r>
            <a:r>
              <a:rPr lang="es-MX" sz="2000" dirty="0"/>
              <a:t> para los </a:t>
            </a:r>
            <a:r>
              <a:rPr lang="es-MX" sz="2000" b="1" dirty="0">
                <a:solidFill>
                  <a:srgbClr val="92D050"/>
                </a:solidFill>
              </a:rPr>
              <a:t>parlamentos</a:t>
            </a:r>
          </a:p>
          <a:p>
            <a:pPr lvl="0"/>
            <a:r>
              <a:rPr lang="es-MX" sz="2000" b="1" dirty="0"/>
              <a:t>Formación</a:t>
            </a:r>
            <a:r>
              <a:rPr lang="es-MX" sz="2000" dirty="0"/>
              <a:t> y </a:t>
            </a:r>
            <a:r>
              <a:rPr lang="es-MX" sz="2000" b="1" dirty="0"/>
              <a:t>capacitación </a:t>
            </a:r>
            <a:r>
              <a:rPr lang="es-MX" sz="2000" dirty="0" smtClean="0"/>
              <a:t>de </a:t>
            </a:r>
            <a:r>
              <a:rPr lang="es-MX" sz="2000" b="1" dirty="0">
                <a:solidFill>
                  <a:srgbClr val="92D050"/>
                </a:solidFill>
              </a:rPr>
              <a:t>parlamentarios</a:t>
            </a:r>
          </a:p>
          <a:p>
            <a:pPr lvl="0"/>
            <a:r>
              <a:rPr lang="es-MX" sz="2000" b="1" dirty="0"/>
              <a:t>Promoción</a:t>
            </a:r>
            <a:r>
              <a:rPr lang="es-MX" sz="2000" dirty="0"/>
              <a:t> y </a:t>
            </a:r>
            <a:r>
              <a:rPr lang="es-MX" sz="2000" b="1" dirty="0"/>
              <a:t>protección </a:t>
            </a:r>
            <a:r>
              <a:rPr lang="es-MX" sz="2000" dirty="0"/>
              <a:t>de </a:t>
            </a:r>
            <a:r>
              <a:rPr lang="es-MX" sz="2000" b="1" dirty="0" smtClean="0">
                <a:solidFill>
                  <a:srgbClr val="00B0F0"/>
                </a:solidFill>
              </a:rPr>
              <a:t>derechos </a:t>
            </a:r>
            <a:r>
              <a:rPr lang="es-MX" sz="2000" b="1" dirty="0">
                <a:solidFill>
                  <a:srgbClr val="00B0F0"/>
                </a:solidFill>
              </a:rPr>
              <a:t>humanos</a:t>
            </a:r>
          </a:p>
          <a:p>
            <a:pPr lvl="0"/>
            <a:r>
              <a:rPr lang="es-MX" sz="2000" b="1" dirty="0">
                <a:solidFill>
                  <a:srgbClr val="DD27C3"/>
                </a:solidFill>
              </a:rPr>
              <a:t>Igualdad de género</a:t>
            </a:r>
            <a:r>
              <a:rPr lang="es-MX" sz="2000" dirty="0">
                <a:solidFill>
                  <a:srgbClr val="DD27C3"/>
                </a:solidFill>
              </a:rPr>
              <a:t> </a:t>
            </a:r>
            <a:r>
              <a:rPr lang="es-MX" sz="2000" dirty="0"/>
              <a:t>en política</a:t>
            </a:r>
          </a:p>
          <a:p>
            <a:pPr lvl="0"/>
            <a:r>
              <a:rPr lang="es-MX" sz="2000" dirty="0"/>
              <a:t>Realización de la </a:t>
            </a:r>
            <a:r>
              <a:rPr lang="es-MX" sz="2000" b="1" dirty="0"/>
              <a:t>agenda</a:t>
            </a:r>
            <a:r>
              <a:rPr lang="es-MX" sz="2000" dirty="0"/>
              <a:t> del </a:t>
            </a:r>
            <a:r>
              <a:rPr lang="es-MX" sz="2000" b="1" dirty="0"/>
              <a:t>desarrollo</a:t>
            </a:r>
            <a:r>
              <a:rPr lang="es-MX" sz="2000" dirty="0"/>
              <a:t> y del </a:t>
            </a:r>
            <a:r>
              <a:rPr lang="es-MX" sz="2000" b="1" dirty="0"/>
              <a:t>buen gobierno</a:t>
            </a:r>
          </a:p>
          <a:p>
            <a:pPr marL="0" indent="0">
              <a:buNone/>
            </a:pPr>
            <a:endParaRPr lang="es-MX" sz="1000" dirty="0" smtClean="0"/>
          </a:p>
          <a:p>
            <a:r>
              <a:rPr lang="es-MX" sz="2000" dirty="0" smtClean="0"/>
              <a:t>Precisamente </a:t>
            </a:r>
            <a:r>
              <a:rPr lang="es-MX" sz="2000" b="1" dirty="0" smtClean="0"/>
              <a:t>UIP</a:t>
            </a:r>
            <a:r>
              <a:rPr lang="es-MX" sz="2000" b="1" dirty="0"/>
              <a:t>,</a:t>
            </a:r>
            <a:r>
              <a:rPr lang="es-MX" sz="2000" dirty="0"/>
              <a:t> con </a:t>
            </a:r>
            <a:r>
              <a:rPr lang="es-MX" sz="2000" u="sng" dirty="0" smtClean="0"/>
              <a:t>consenso </a:t>
            </a:r>
            <a:r>
              <a:rPr lang="es-MX" sz="2000" u="sng" dirty="0"/>
              <a:t>de todos los </a:t>
            </a:r>
            <a:r>
              <a:rPr lang="es-MX" sz="2000" b="1" u="sng" dirty="0">
                <a:solidFill>
                  <a:srgbClr val="92D050"/>
                </a:solidFill>
              </a:rPr>
              <a:t>Parlamentos </a:t>
            </a:r>
            <a:r>
              <a:rPr lang="es-MX" sz="2000" dirty="0"/>
              <a:t>que participan en su seno, la que ha determinado las </a:t>
            </a:r>
            <a:r>
              <a:rPr lang="es-MX" sz="2000" b="1" dirty="0"/>
              <a:t>características </a:t>
            </a:r>
            <a:r>
              <a:rPr lang="es-MX" sz="2000" dirty="0" smtClean="0"/>
              <a:t>del </a:t>
            </a:r>
            <a:r>
              <a:rPr lang="es-MX" sz="2000" b="1" dirty="0">
                <a:solidFill>
                  <a:srgbClr val="92D050"/>
                </a:solidFill>
              </a:rPr>
              <a:t>Parlamento</a:t>
            </a:r>
            <a:r>
              <a:rPr lang="es-MX" sz="2000" dirty="0"/>
              <a:t> </a:t>
            </a:r>
            <a:r>
              <a:rPr lang="es-MX" sz="2000" b="1" dirty="0" smtClean="0">
                <a:solidFill>
                  <a:srgbClr val="00B0F0"/>
                </a:solidFill>
              </a:rPr>
              <a:t>futuro:</a:t>
            </a:r>
            <a:r>
              <a:rPr lang="es-MX" dirty="0"/>
              <a:t> 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51172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3" y="0"/>
            <a:ext cx="9329551" cy="940158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El Parlamento</a:t>
            </a:r>
            <a:endParaRPr lang="es-MX" sz="44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940158"/>
            <a:ext cx="12191999" cy="5917841"/>
          </a:xfrm>
        </p:spPr>
        <p:txBody>
          <a:bodyPr/>
          <a:lstStyle/>
          <a:p>
            <a:r>
              <a:rPr lang="es-MX" sz="2400" dirty="0"/>
              <a:t>E</a:t>
            </a:r>
            <a:r>
              <a:rPr lang="es-MX" sz="2400" dirty="0" smtClean="0"/>
              <a:t>l </a:t>
            </a:r>
            <a:r>
              <a:rPr lang="es-MX" sz="2400" b="1" dirty="0">
                <a:solidFill>
                  <a:srgbClr val="92D050"/>
                </a:solidFill>
              </a:rPr>
              <a:t>Parlamento</a:t>
            </a:r>
            <a:r>
              <a:rPr lang="es-MX" sz="2400" dirty="0"/>
              <a:t>, constituido en base a </a:t>
            </a:r>
            <a:r>
              <a:rPr lang="es-MX" sz="2400" b="1" dirty="0"/>
              <a:t>elecciones libres</a:t>
            </a:r>
            <a:r>
              <a:rPr lang="es-MX" sz="2400" dirty="0"/>
              <a:t>, desempeña un lugar central en toda </a:t>
            </a:r>
            <a:r>
              <a:rPr lang="es-MX" sz="2400" b="1" dirty="0"/>
              <a:t>democracia</a:t>
            </a:r>
            <a:r>
              <a:rPr lang="es-MX" sz="2400" dirty="0" smtClean="0"/>
              <a:t>. </a:t>
            </a:r>
            <a:r>
              <a:rPr lang="es-MX" sz="2400" u="sng" dirty="0" smtClean="0"/>
              <a:t>Pero debe cumplir </a:t>
            </a:r>
            <a:r>
              <a:rPr lang="es-MX" sz="2400" dirty="0" smtClean="0"/>
              <a:t>con </a:t>
            </a:r>
            <a:r>
              <a:rPr lang="es-MX" sz="2400" b="1" dirty="0" smtClean="0"/>
              <a:t>eficiencia</a:t>
            </a:r>
            <a:r>
              <a:rPr lang="es-MX" sz="2400" dirty="0" smtClean="0"/>
              <a:t> sus </a:t>
            </a:r>
            <a:r>
              <a:rPr lang="es-MX" sz="2400" b="1" dirty="0" smtClean="0"/>
              <a:t>funciones:</a:t>
            </a:r>
          </a:p>
          <a:p>
            <a:pPr marL="0" indent="0">
              <a:buNone/>
            </a:pPr>
            <a:endParaRPr lang="es-MX" dirty="0"/>
          </a:p>
          <a:p>
            <a:r>
              <a:rPr lang="es-MX" dirty="0"/>
              <a:t>■ </a:t>
            </a:r>
            <a:r>
              <a:rPr lang="es-MX" sz="2400" b="1" dirty="0"/>
              <a:t>Legislar;</a:t>
            </a:r>
          </a:p>
          <a:p>
            <a:r>
              <a:rPr lang="es-MX" sz="2400" dirty="0"/>
              <a:t>■ Aprobar </a:t>
            </a:r>
            <a:r>
              <a:rPr lang="es-MX" sz="2400" b="1" dirty="0"/>
              <a:t>ingresos</a:t>
            </a:r>
            <a:r>
              <a:rPr lang="es-MX" sz="2400" dirty="0"/>
              <a:t> y </a:t>
            </a:r>
            <a:r>
              <a:rPr lang="es-MX" sz="2400" b="1" dirty="0"/>
              <a:t>gastos públicos</a:t>
            </a:r>
            <a:r>
              <a:rPr lang="es-MX" sz="2400" dirty="0"/>
              <a:t>, en el </a:t>
            </a:r>
            <a:r>
              <a:rPr lang="es-MX" sz="2400" b="1" dirty="0" smtClean="0"/>
              <a:t>presupuesto </a:t>
            </a:r>
            <a:r>
              <a:rPr lang="es-MX" sz="2400" b="1" dirty="0"/>
              <a:t>nacional</a:t>
            </a:r>
            <a:r>
              <a:rPr lang="es-MX" sz="2400" dirty="0"/>
              <a:t>;</a:t>
            </a:r>
          </a:p>
          <a:p>
            <a:r>
              <a:rPr lang="es-MX" sz="2400" dirty="0"/>
              <a:t>■ </a:t>
            </a:r>
            <a:r>
              <a:rPr lang="es-MX" sz="2400" dirty="0" smtClean="0"/>
              <a:t>Ejercer </a:t>
            </a:r>
            <a:r>
              <a:rPr lang="es-MX" sz="2400" b="1" dirty="0"/>
              <a:t>control</a:t>
            </a:r>
            <a:r>
              <a:rPr lang="es-MX" sz="2400" dirty="0"/>
              <a:t> sobre los </a:t>
            </a:r>
            <a:r>
              <a:rPr lang="es-MX" sz="2400" b="1" dirty="0"/>
              <a:t>actos, políticas </a:t>
            </a:r>
            <a:r>
              <a:rPr lang="es-MX" sz="2400" dirty="0"/>
              <a:t>y </a:t>
            </a:r>
            <a:r>
              <a:rPr lang="es-MX" sz="2400" b="1" dirty="0"/>
              <a:t>agentes</a:t>
            </a:r>
            <a:r>
              <a:rPr lang="es-MX" sz="2400" dirty="0"/>
              <a:t> del </a:t>
            </a:r>
            <a:r>
              <a:rPr lang="es-MX" sz="2400" b="1" dirty="0"/>
              <a:t>poder ejecutivo</a:t>
            </a:r>
            <a:r>
              <a:rPr lang="es-MX" sz="2400" dirty="0"/>
              <a:t>;</a:t>
            </a:r>
          </a:p>
          <a:p>
            <a:r>
              <a:rPr lang="es-MX" sz="2400" dirty="0"/>
              <a:t>■ </a:t>
            </a:r>
            <a:r>
              <a:rPr lang="es-MX" sz="2400" b="1" dirty="0"/>
              <a:t>Ratificar tratados </a:t>
            </a:r>
            <a:r>
              <a:rPr lang="es-MX" sz="2400" dirty="0"/>
              <a:t>y supervisar la actividad de los órganos relativos a los mismos;</a:t>
            </a:r>
          </a:p>
          <a:p>
            <a:r>
              <a:rPr lang="es-MX" sz="2400" dirty="0"/>
              <a:t>■ </a:t>
            </a:r>
            <a:r>
              <a:rPr lang="es-MX" sz="2400" b="1" dirty="0"/>
              <a:t>Debatir temas </a:t>
            </a:r>
            <a:r>
              <a:rPr lang="es-MX" sz="2400" dirty="0"/>
              <a:t>de importancia nacional e internacional;</a:t>
            </a:r>
          </a:p>
          <a:p>
            <a:r>
              <a:rPr lang="es-MX" sz="2400" dirty="0"/>
              <a:t>■ </a:t>
            </a:r>
            <a:r>
              <a:rPr lang="es-MX" sz="2400" b="1" dirty="0"/>
              <a:t>Recibir quejas </a:t>
            </a:r>
            <a:r>
              <a:rPr lang="es-MX" sz="2400" dirty="0"/>
              <a:t>y </a:t>
            </a:r>
            <a:r>
              <a:rPr lang="es-MX" sz="2400" b="1" dirty="0"/>
              <a:t>rectificar abusos</a:t>
            </a:r>
            <a:r>
              <a:rPr lang="es-MX" sz="2400" dirty="0"/>
              <a:t>;</a:t>
            </a:r>
          </a:p>
          <a:p>
            <a:r>
              <a:rPr lang="es-MX" sz="2400" dirty="0"/>
              <a:t>■ </a:t>
            </a:r>
            <a:r>
              <a:rPr lang="es-MX" sz="2400" b="1" dirty="0"/>
              <a:t>Aprobar enmiendas constitucionales</a:t>
            </a:r>
            <a:r>
              <a:rPr lang="es-MX" sz="2400" dirty="0"/>
              <a:t>.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52057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865217" cy="850006"/>
          </a:xfrm>
        </p:spPr>
        <p:txBody>
          <a:bodyPr>
            <a:normAutofit/>
          </a:bodyPr>
          <a:lstStyle/>
          <a:p>
            <a:pPr algn="ctr"/>
            <a:r>
              <a:rPr lang="es-MX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Parlamentos por número de </a:t>
            </a:r>
            <a:r>
              <a:rPr lang="es-MX" b="1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parlamentarios</a:t>
            </a:r>
            <a:endParaRPr lang="es-MX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8085306"/>
              </p:ext>
            </p:extLst>
          </p:nvPr>
        </p:nvGraphicFramePr>
        <p:xfrm>
          <a:off x="386365" y="1455316"/>
          <a:ext cx="8887810" cy="4430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43905"/>
                <a:gridCol w="4443905"/>
              </a:tblGrid>
              <a:tr h="5537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No. de asientos</a:t>
                      </a:r>
                      <a:endParaRPr lang="es-MX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No. de parlamentos</a:t>
                      </a:r>
                      <a:endParaRPr lang="es-MX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5537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&lt;50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58</a:t>
                      </a:r>
                    </a:p>
                  </a:txBody>
                  <a:tcPr marL="68580" marR="68580" marT="0" marB="0"/>
                </a:tc>
              </a:tr>
              <a:tr h="5537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50-99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60</a:t>
                      </a:r>
                    </a:p>
                  </a:txBody>
                  <a:tcPr marL="68580" marR="68580" marT="0" marB="0"/>
                </a:tc>
              </a:tr>
              <a:tr h="5537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100-199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76</a:t>
                      </a:r>
                    </a:p>
                  </a:txBody>
                  <a:tcPr marL="68580" marR="68580" marT="0" marB="0"/>
                </a:tc>
              </a:tr>
              <a:tr h="5537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200-299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26</a:t>
                      </a:r>
                    </a:p>
                  </a:txBody>
                  <a:tcPr marL="68580" marR="68580" marT="0" marB="0"/>
                </a:tc>
              </a:tr>
              <a:tr h="5537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300-399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18</a:t>
                      </a:r>
                    </a:p>
                  </a:txBody>
                  <a:tcPr marL="68580" marR="68580" marT="0" marB="0"/>
                </a:tc>
              </a:tr>
              <a:tr h="5537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400-499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11</a:t>
                      </a:r>
                    </a:p>
                  </a:txBody>
                  <a:tcPr marL="68580" marR="68580" marT="0" marB="0"/>
                </a:tc>
              </a:tr>
              <a:tr h="5537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&gt;500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14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7604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274002" cy="1043189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El Parlamento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850006"/>
            <a:ext cx="11204619" cy="6007993"/>
          </a:xfrm>
        </p:spPr>
        <p:txBody>
          <a:bodyPr/>
          <a:lstStyle/>
          <a:p>
            <a:endParaRPr lang="es-MX" dirty="0" smtClean="0"/>
          </a:p>
          <a:p>
            <a:r>
              <a:rPr lang="es-MX" sz="3200" b="1" dirty="0" smtClean="0">
                <a:solidFill>
                  <a:srgbClr val="92D050"/>
                </a:solidFill>
              </a:rPr>
              <a:t>Parlamento</a:t>
            </a:r>
            <a:r>
              <a:rPr lang="es-MX" sz="3200" dirty="0" smtClean="0"/>
              <a:t> </a:t>
            </a:r>
            <a:r>
              <a:rPr lang="es-MX" sz="3200" dirty="0"/>
              <a:t>debe actuar de conformidad con </a:t>
            </a:r>
            <a:r>
              <a:rPr lang="es-MX" sz="3200" b="1" dirty="0"/>
              <a:t>normas democráticas</a:t>
            </a:r>
            <a:r>
              <a:rPr lang="es-MX" sz="3200" dirty="0"/>
              <a:t>; ser </a:t>
            </a:r>
            <a:r>
              <a:rPr lang="es-MX" sz="3200" b="1" dirty="0" smtClean="0"/>
              <a:t>abierto</a:t>
            </a:r>
            <a:r>
              <a:rPr lang="es-MX" sz="3200" dirty="0"/>
              <a:t>,</a:t>
            </a:r>
            <a:r>
              <a:rPr lang="es-MX" sz="3200" dirty="0" smtClean="0"/>
              <a:t> </a:t>
            </a:r>
            <a:r>
              <a:rPr lang="es-MX" sz="3200" b="1" dirty="0"/>
              <a:t>accesible</a:t>
            </a:r>
            <a:r>
              <a:rPr lang="es-MX" sz="3200" dirty="0"/>
              <a:t> y </a:t>
            </a:r>
            <a:r>
              <a:rPr lang="es-MX" sz="3200" b="1" dirty="0"/>
              <a:t>rendir cuentas </a:t>
            </a:r>
            <a:r>
              <a:rPr lang="es-MX" sz="3200" dirty="0"/>
              <a:t>al </a:t>
            </a:r>
            <a:r>
              <a:rPr lang="es-MX" sz="3200" b="1" dirty="0" smtClean="0"/>
              <a:t>electorado</a:t>
            </a:r>
            <a:r>
              <a:rPr lang="es-MX" sz="3200" dirty="0" smtClean="0"/>
              <a:t>.</a:t>
            </a:r>
          </a:p>
          <a:p>
            <a:endParaRPr lang="es-MX" sz="2800" dirty="0"/>
          </a:p>
          <a:p>
            <a:r>
              <a:rPr lang="es-MX" sz="3200" b="1" dirty="0" smtClean="0"/>
              <a:t>Eficacia</a:t>
            </a:r>
            <a:r>
              <a:rPr lang="es-MX" sz="3200" dirty="0" smtClean="0"/>
              <a:t> </a:t>
            </a:r>
            <a:r>
              <a:rPr lang="es-MX" sz="3200" dirty="0"/>
              <a:t>con la que el </a:t>
            </a:r>
            <a:r>
              <a:rPr lang="es-MX" sz="3200" b="1" dirty="0">
                <a:solidFill>
                  <a:srgbClr val="92D050"/>
                </a:solidFill>
              </a:rPr>
              <a:t>Parlamento </a:t>
            </a:r>
            <a:r>
              <a:rPr lang="es-MX" sz="3200" dirty="0"/>
              <a:t>desempeña sus </a:t>
            </a:r>
            <a:r>
              <a:rPr lang="es-MX" sz="3200" b="1" dirty="0"/>
              <a:t>funciones </a:t>
            </a:r>
            <a:r>
              <a:rPr lang="es-MX" sz="3200" u="sng" dirty="0"/>
              <a:t>reviste esencial importancia</a:t>
            </a:r>
            <a:r>
              <a:rPr lang="es-MX" sz="3200" dirty="0"/>
              <a:t> para la </a:t>
            </a:r>
            <a:r>
              <a:rPr lang="es-MX" sz="3200" b="1" dirty="0"/>
              <a:t>calidad</a:t>
            </a:r>
            <a:r>
              <a:rPr lang="es-MX" sz="3200" dirty="0"/>
              <a:t> de la </a:t>
            </a:r>
            <a:r>
              <a:rPr lang="es-MX" sz="3200" b="1" dirty="0"/>
              <a:t>vida democrática</a:t>
            </a:r>
            <a:r>
              <a:rPr lang="es-MX" sz="3200" dirty="0" smtClean="0"/>
              <a:t>.</a:t>
            </a:r>
          </a:p>
          <a:p>
            <a:endParaRPr lang="es-MX" sz="2800" dirty="0"/>
          </a:p>
          <a:p>
            <a:r>
              <a:rPr lang="es-MX" sz="3200" b="1" dirty="0" smtClean="0">
                <a:solidFill>
                  <a:srgbClr val="92D050"/>
                </a:solidFill>
              </a:rPr>
              <a:t>Parlamento</a:t>
            </a:r>
            <a:r>
              <a:rPr lang="es-MX" sz="3200" dirty="0" smtClean="0"/>
              <a:t> debe ser </a:t>
            </a:r>
            <a:r>
              <a:rPr lang="es-MX" sz="3200" b="1" dirty="0" smtClean="0"/>
              <a:t>democrático</a:t>
            </a:r>
            <a:r>
              <a:rPr lang="es-MX" sz="3200" dirty="0" smtClean="0"/>
              <a:t>.</a:t>
            </a: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252866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953037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Parlamento en el Siglo XXI</a:t>
            </a:r>
            <a:endParaRPr lang="es-MX" sz="44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953038"/>
            <a:ext cx="12192000" cy="5904962"/>
          </a:xfrm>
        </p:spPr>
        <p:txBody>
          <a:bodyPr>
            <a:normAutofit/>
          </a:bodyPr>
          <a:lstStyle/>
          <a:p>
            <a:r>
              <a:rPr lang="es-MX" sz="2000" b="1" dirty="0" smtClean="0"/>
              <a:t>Estudio</a:t>
            </a:r>
            <a:r>
              <a:rPr lang="es-MX" sz="2000" dirty="0" smtClean="0"/>
              <a:t> de </a:t>
            </a:r>
            <a:r>
              <a:rPr lang="es-MX" sz="2000" b="1" dirty="0" smtClean="0"/>
              <a:t>UIP</a:t>
            </a:r>
            <a:r>
              <a:rPr lang="es-MX" sz="2000" dirty="0" smtClean="0"/>
              <a:t> </a:t>
            </a:r>
            <a:r>
              <a:rPr lang="es-MX" sz="2000" dirty="0"/>
              <a:t>señala que </a:t>
            </a:r>
            <a:r>
              <a:rPr lang="es-MX" sz="2000" b="1" dirty="0" smtClean="0">
                <a:solidFill>
                  <a:srgbClr val="00B050"/>
                </a:solidFill>
              </a:rPr>
              <a:t>Congreso</a:t>
            </a:r>
            <a:r>
              <a:rPr lang="es-MX" sz="2000" dirty="0" smtClean="0"/>
              <a:t> </a:t>
            </a:r>
            <a:r>
              <a:rPr lang="es-MX" sz="2000" dirty="0"/>
              <a:t>del </a:t>
            </a:r>
            <a:r>
              <a:rPr lang="es-MX" sz="2000" b="1" dirty="0"/>
              <a:t>siglo XXI </a:t>
            </a:r>
            <a:r>
              <a:rPr lang="es-MX" sz="2000" dirty="0"/>
              <a:t>debe ser </a:t>
            </a:r>
            <a:r>
              <a:rPr lang="es-MX" sz="2000" b="1" dirty="0"/>
              <a:t>democrático</a:t>
            </a:r>
            <a:r>
              <a:rPr lang="es-MX" sz="2000" dirty="0"/>
              <a:t>, para lo cual requiere las siguientes </a:t>
            </a:r>
            <a:r>
              <a:rPr lang="es-MX" sz="2000" b="1" dirty="0"/>
              <a:t>características</a:t>
            </a:r>
            <a:r>
              <a:rPr lang="es-MX" sz="2000" dirty="0"/>
              <a:t>:</a:t>
            </a:r>
          </a:p>
          <a:p>
            <a:pPr marL="0" indent="0">
              <a:buNone/>
            </a:pPr>
            <a:endParaRPr lang="es-MX" sz="1200" dirty="0"/>
          </a:p>
          <a:p>
            <a:pPr lvl="0"/>
            <a:r>
              <a:rPr lang="es-MX" sz="2000" b="1" dirty="0"/>
              <a:t>representativo</a:t>
            </a:r>
            <a:r>
              <a:rPr lang="es-MX" sz="2000" dirty="0"/>
              <a:t>: social y políticamente representativo de la </a:t>
            </a:r>
            <a:r>
              <a:rPr lang="es-MX" sz="2000" b="1" dirty="0"/>
              <a:t>diversidad</a:t>
            </a:r>
            <a:r>
              <a:rPr lang="es-MX" sz="2000" dirty="0"/>
              <a:t> de la </a:t>
            </a:r>
            <a:r>
              <a:rPr lang="es-MX" sz="2000" b="1" dirty="0"/>
              <a:t>población</a:t>
            </a:r>
            <a:r>
              <a:rPr lang="es-MX" sz="2000" dirty="0"/>
              <a:t>, y </a:t>
            </a:r>
            <a:r>
              <a:rPr lang="es-MX" sz="2000" b="1" dirty="0"/>
              <a:t>garante </a:t>
            </a:r>
            <a:r>
              <a:rPr lang="es-MX" sz="2000" dirty="0"/>
              <a:t>de la </a:t>
            </a:r>
            <a:r>
              <a:rPr lang="es-MX" sz="2000" b="1" dirty="0"/>
              <a:t>igualdad</a:t>
            </a:r>
            <a:r>
              <a:rPr lang="es-MX" sz="2000" dirty="0"/>
              <a:t> de </a:t>
            </a:r>
            <a:r>
              <a:rPr lang="es-MX" sz="2000" b="1" dirty="0"/>
              <a:t>oportunidades</a:t>
            </a:r>
            <a:r>
              <a:rPr lang="es-MX" sz="2000" dirty="0"/>
              <a:t> y de </a:t>
            </a:r>
            <a:r>
              <a:rPr lang="es-MX" sz="2000" b="1" dirty="0"/>
              <a:t>protección </a:t>
            </a:r>
            <a:r>
              <a:rPr lang="es-MX" sz="2000" dirty="0"/>
              <a:t>para todos sus miembros (género, indígenas, minusválidos);</a:t>
            </a:r>
          </a:p>
          <a:p>
            <a:pPr lvl="0"/>
            <a:r>
              <a:rPr lang="es-MX" sz="2000" b="1" dirty="0"/>
              <a:t>transparente</a:t>
            </a:r>
            <a:r>
              <a:rPr lang="es-MX" sz="2000" dirty="0"/>
              <a:t>: </a:t>
            </a:r>
            <a:r>
              <a:rPr lang="es-MX" sz="2000" b="1" dirty="0"/>
              <a:t>abierto </a:t>
            </a:r>
            <a:r>
              <a:rPr lang="es-MX" sz="2000" dirty="0"/>
              <a:t>a la nación a través de diversos medios, y </a:t>
            </a:r>
            <a:r>
              <a:rPr lang="es-MX" sz="2000" b="1" dirty="0"/>
              <a:t>transparente </a:t>
            </a:r>
            <a:r>
              <a:rPr lang="es-MX" sz="2000" dirty="0"/>
              <a:t>en su funcionamiento;</a:t>
            </a:r>
          </a:p>
          <a:p>
            <a:pPr lvl="0"/>
            <a:r>
              <a:rPr lang="es-MX" sz="2000" b="1" dirty="0"/>
              <a:t>accesible</a:t>
            </a:r>
            <a:r>
              <a:rPr lang="es-MX" sz="2000" dirty="0"/>
              <a:t>: </a:t>
            </a:r>
            <a:r>
              <a:rPr lang="es-MX" sz="2000" dirty="0" smtClean="0"/>
              <a:t>involucrar </a:t>
            </a:r>
            <a:r>
              <a:rPr lang="es-MX" sz="2000" dirty="0"/>
              <a:t>en la </a:t>
            </a:r>
            <a:r>
              <a:rPr lang="es-MX" sz="2000" b="1" dirty="0"/>
              <a:t>labor parlamentaria </a:t>
            </a:r>
            <a:r>
              <a:rPr lang="es-MX" sz="2000" dirty="0"/>
              <a:t>a los </a:t>
            </a:r>
            <a:r>
              <a:rPr lang="es-MX" sz="2000" b="1" dirty="0"/>
              <a:t>ciudadanos</a:t>
            </a:r>
            <a:r>
              <a:rPr lang="es-MX" sz="2000" dirty="0"/>
              <a:t>, incluyendo a asociaciones y movimientos </a:t>
            </a:r>
            <a:r>
              <a:rPr lang="es-MX" sz="2000" dirty="0" smtClean="0"/>
              <a:t>sociales;</a:t>
            </a:r>
            <a:endParaRPr lang="es-MX" sz="2000" dirty="0"/>
          </a:p>
          <a:p>
            <a:pPr lvl="0"/>
            <a:r>
              <a:rPr lang="es-MX" sz="2000" b="1" dirty="0"/>
              <a:t>responsable de sus actos</a:t>
            </a:r>
            <a:r>
              <a:rPr lang="es-MX" sz="2000" dirty="0"/>
              <a:t>: los parlamentarios rinden cuentas al electorado acerca del desempeño de sus funciones y la integridad de su conducta;</a:t>
            </a:r>
          </a:p>
          <a:p>
            <a:pPr lvl="0"/>
            <a:r>
              <a:rPr lang="es-MX" sz="2000" b="1" dirty="0"/>
              <a:t>eficaz</a:t>
            </a:r>
            <a:r>
              <a:rPr lang="es-MX" sz="2000" dirty="0"/>
              <a:t>: </a:t>
            </a:r>
            <a:r>
              <a:rPr lang="es-MX" sz="2000" dirty="0" smtClean="0"/>
              <a:t>con adecuada </a:t>
            </a:r>
            <a:r>
              <a:rPr lang="es-MX" sz="2000" b="1" dirty="0"/>
              <a:t>organización</a:t>
            </a:r>
            <a:r>
              <a:rPr lang="es-MX" sz="2000" dirty="0"/>
              <a:t> de sus </a:t>
            </a:r>
            <a:r>
              <a:rPr lang="es-MX" sz="2000" dirty="0" smtClean="0"/>
              <a:t>actividades, gastos y del </a:t>
            </a:r>
            <a:r>
              <a:rPr lang="es-MX" sz="2000" b="1" dirty="0"/>
              <a:t>desempeño </a:t>
            </a:r>
            <a:r>
              <a:rPr lang="es-MX" sz="2000" dirty="0"/>
              <a:t>de sus </a:t>
            </a:r>
            <a:r>
              <a:rPr lang="es-MX" sz="2000" b="1" dirty="0" smtClean="0"/>
              <a:t>funciones</a:t>
            </a:r>
            <a:r>
              <a:rPr lang="es-MX" sz="2000" dirty="0" smtClean="0"/>
              <a:t>, </a:t>
            </a:r>
            <a:r>
              <a:rPr lang="es-MX" sz="2000" dirty="0"/>
              <a:t>de forma que respondan a las </a:t>
            </a:r>
            <a:r>
              <a:rPr lang="es-MX" sz="2000" b="1" dirty="0"/>
              <a:t>necesidades</a:t>
            </a:r>
            <a:r>
              <a:rPr lang="es-MX" sz="2000" dirty="0"/>
              <a:t> de toda la </a:t>
            </a:r>
            <a:r>
              <a:rPr lang="es-MX" sz="2000" b="1" dirty="0"/>
              <a:t>población</a:t>
            </a:r>
            <a:r>
              <a:rPr lang="es-MX" sz="2000" dirty="0" smtClean="0"/>
              <a:t>.</a:t>
            </a:r>
          </a:p>
          <a:p>
            <a:pPr lvl="0"/>
            <a:endParaRPr lang="es-MX" dirty="0" smtClean="0"/>
          </a:p>
          <a:p>
            <a:pPr lvl="0"/>
            <a:r>
              <a:rPr lang="es-MX" sz="2000" u="sng" dirty="0" smtClean="0"/>
              <a:t>Veamos con más detalles esas </a:t>
            </a:r>
            <a:r>
              <a:rPr lang="es-MX" sz="2000" b="1" u="sng" dirty="0" smtClean="0"/>
              <a:t>5 características</a:t>
            </a:r>
            <a:r>
              <a:rPr lang="es-MX" sz="2000" dirty="0" smtClean="0"/>
              <a:t>:</a:t>
            </a:r>
            <a:endParaRPr lang="es-MX" sz="2000" dirty="0"/>
          </a:p>
          <a:p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149109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9478851" cy="965915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1. Parlamento representativo</a:t>
            </a:r>
            <a:endParaRPr lang="es-MX" sz="44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" y="965915"/>
            <a:ext cx="10819466" cy="5892085"/>
          </a:xfrm>
        </p:spPr>
        <p:txBody>
          <a:bodyPr>
            <a:normAutofit/>
          </a:bodyPr>
          <a:lstStyle/>
          <a:p>
            <a:r>
              <a:rPr lang="es-MX" sz="2400" dirty="0"/>
              <a:t>D</a:t>
            </a:r>
            <a:r>
              <a:rPr lang="es-MX" sz="2400" dirty="0" smtClean="0"/>
              <a:t>ebe </a:t>
            </a:r>
            <a:r>
              <a:rPr lang="es-MX" sz="2400" dirty="0"/>
              <a:t>reflejar la </a:t>
            </a:r>
            <a:r>
              <a:rPr lang="es-MX" sz="2400" b="1" i="1" dirty="0"/>
              <a:t>voluntad popular</a:t>
            </a:r>
            <a:r>
              <a:rPr lang="es-MX" sz="2400" dirty="0"/>
              <a:t>, expresada por los </a:t>
            </a:r>
            <a:r>
              <a:rPr lang="es-MX" sz="2400" b="1" dirty="0" smtClean="0"/>
              <a:t>electores</a:t>
            </a:r>
            <a:r>
              <a:rPr lang="es-MX" sz="2400" dirty="0" smtClean="0"/>
              <a:t>.</a:t>
            </a:r>
          </a:p>
          <a:p>
            <a:r>
              <a:rPr lang="es-MX" sz="2400" dirty="0" smtClean="0"/>
              <a:t>Debe </a:t>
            </a:r>
            <a:r>
              <a:rPr lang="es-MX" sz="2400" dirty="0"/>
              <a:t>asimismo reflejar la </a:t>
            </a:r>
            <a:r>
              <a:rPr lang="es-MX" sz="2400" b="1" i="1" dirty="0"/>
              <a:t>diversidad </a:t>
            </a:r>
            <a:r>
              <a:rPr lang="es-MX" sz="2400" dirty="0" smtClean="0"/>
              <a:t>de </a:t>
            </a:r>
            <a:r>
              <a:rPr lang="es-MX" sz="2400" dirty="0"/>
              <a:t>la población, por lo que hace a </a:t>
            </a:r>
            <a:r>
              <a:rPr lang="es-MX" sz="2400" b="1" dirty="0"/>
              <a:t>sexos, idiomas, religiones, grupos étnicos </a:t>
            </a:r>
            <a:r>
              <a:rPr lang="es-MX" sz="2400" dirty="0"/>
              <a:t>o cualquier otra </a:t>
            </a:r>
            <a:r>
              <a:rPr lang="es-MX" sz="2400" b="1" dirty="0"/>
              <a:t>característica </a:t>
            </a:r>
            <a:r>
              <a:rPr lang="es-MX" sz="2400" b="1" dirty="0" smtClean="0"/>
              <a:t>significativa</a:t>
            </a:r>
            <a:r>
              <a:rPr lang="es-MX" sz="2400" dirty="0" smtClean="0"/>
              <a:t>.</a:t>
            </a:r>
          </a:p>
          <a:p>
            <a:endParaRPr lang="es-MX" sz="2400" dirty="0"/>
          </a:p>
          <a:p>
            <a:r>
              <a:rPr lang="es-MX" sz="2400" dirty="0"/>
              <a:t>La </a:t>
            </a:r>
            <a:r>
              <a:rPr lang="es-MX" sz="2400" b="1" dirty="0"/>
              <a:t>representatividad democrática </a:t>
            </a:r>
            <a:r>
              <a:rPr lang="es-MX" sz="2400" dirty="0"/>
              <a:t>depende </a:t>
            </a:r>
            <a:r>
              <a:rPr lang="es-MX" sz="2400" dirty="0" smtClean="0"/>
              <a:t>de </a:t>
            </a:r>
            <a:r>
              <a:rPr lang="es-MX" sz="2400" dirty="0"/>
              <a:t>la </a:t>
            </a:r>
            <a:r>
              <a:rPr lang="es-MX" sz="2400" b="1" dirty="0"/>
              <a:t>composición</a:t>
            </a:r>
            <a:r>
              <a:rPr lang="es-MX" sz="2400" dirty="0"/>
              <a:t> de la </a:t>
            </a:r>
            <a:r>
              <a:rPr lang="es-MX" sz="2400" b="1" dirty="0"/>
              <a:t>asamblea</a:t>
            </a:r>
            <a:r>
              <a:rPr lang="es-MX" sz="2400" dirty="0"/>
              <a:t>; </a:t>
            </a:r>
            <a:r>
              <a:rPr lang="es-MX" sz="2400" dirty="0" smtClean="0"/>
              <a:t>así como de </a:t>
            </a:r>
            <a:r>
              <a:rPr lang="es-MX" sz="2400" b="1" dirty="0"/>
              <a:t>procedimientos parlamentarios equitativos</a:t>
            </a:r>
            <a:r>
              <a:rPr lang="es-MX" sz="2400" dirty="0"/>
              <a:t>, que brinden a todos sus </a:t>
            </a:r>
            <a:r>
              <a:rPr lang="es-MX" sz="2400" b="1" dirty="0" smtClean="0"/>
              <a:t>miembros:</a:t>
            </a:r>
          </a:p>
          <a:p>
            <a:pPr marL="0" indent="0">
              <a:buNone/>
            </a:pPr>
            <a:endParaRPr lang="es-MX" sz="2400" dirty="0" smtClean="0"/>
          </a:p>
          <a:p>
            <a:r>
              <a:rPr lang="es-MX" sz="2400" dirty="0" smtClean="0"/>
              <a:t> </a:t>
            </a:r>
            <a:r>
              <a:rPr lang="es-MX" sz="2400" dirty="0"/>
              <a:t>la posibilidad de </a:t>
            </a:r>
            <a:r>
              <a:rPr lang="es-MX" sz="2400" b="1" dirty="0"/>
              <a:t>expresar </a:t>
            </a:r>
            <a:r>
              <a:rPr lang="es-MX" sz="2400" dirty="0"/>
              <a:t>sus </a:t>
            </a:r>
            <a:r>
              <a:rPr lang="es-MX" sz="2400" b="1" dirty="0"/>
              <a:t>puntos de </a:t>
            </a:r>
            <a:r>
              <a:rPr lang="es-MX" sz="2400" b="1" dirty="0" smtClean="0"/>
              <a:t>vista</a:t>
            </a:r>
            <a:r>
              <a:rPr lang="es-MX" sz="2400" dirty="0" smtClean="0"/>
              <a:t>,</a:t>
            </a:r>
          </a:p>
          <a:p>
            <a:r>
              <a:rPr lang="es-MX" sz="2400" dirty="0" smtClean="0"/>
              <a:t>tomar </a:t>
            </a:r>
            <a:r>
              <a:rPr lang="es-MX" sz="2400" dirty="0"/>
              <a:t>parte en la </a:t>
            </a:r>
            <a:r>
              <a:rPr lang="es-MX" sz="2400" b="1" dirty="0"/>
              <a:t>labor parlamentaria </a:t>
            </a:r>
            <a:r>
              <a:rPr lang="es-MX" sz="2400" dirty="0"/>
              <a:t>en </a:t>
            </a:r>
            <a:r>
              <a:rPr lang="es-MX" sz="2400" b="1" dirty="0"/>
              <a:t>igualdad</a:t>
            </a:r>
            <a:r>
              <a:rPr lang="es-MX" sz="2400" dirty="0"/>
              <a:t>, y </a:t>
            </a:r>
            <a:endParaRPr lang="es-MX" sz="2400" dirty="0" smtClean="0"/>
          </a:p>
          <a:p>
            <a:r>
              <a:rPr lang="es-MX" sz="2400" b="1" dirty="0" smtClean="0"/>
              <a:t>desarrollar </a:t>
            </a:r>
            <a:r>
              <a:rPr lang="es-MX" sz="2400" b="1" dirty="0"/>
              <a:t>sus carreras parlamentarias</a:t>
            </a:r>
            <a:r>
              <a:rPr lang="es-MX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66692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9839459" cy="798490"/>
          </a:xfrm>
        </p:spPr>
        <p:txBody>
          <a:bodyPr>
            <a:normAutofit/>
          </a:bodyPr>
          <a:lstStyle/>
          <a:p>
            <a:pPr algn="ctr"/>
            <a:r>
              <a:rPr lang="es-MX" sz="4000" b="1" dirty="0">
                <a:latin typeface="Aharoni" panose="02010803020104030203" pitchFamily="2" charset="-79"/>
                <a:cs typeface="Aharoni" panose="02010803020104030203" pitchFamily="2" charset="-79"/>
              </a:rPr>
              <a:t>Parlamentos por sistema electoral </a:t>
            </a:r>
            <a:endParaRPr lang="es-MX" sz="4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0969867"/>
              </p:ext>
            </p:extLst>
          </p:nvPr>
        </p:nvGraphicFramePr>
        <p:xfrm>
          <a:off x="1" y="978795"/>
          <a:ext cx="10315977" cy="52932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8659"/>
                <a:gridCol w="3438659"/>
                <a:gridCol w="3438659"/>
              </a:tblGrid>
              <a:tr h="17482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MX" sz="2800" b="1" dirty="0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Sistema </a:t>
                      </a:r>
                      <a:r>
                        <a:rPr lang="es-MX" sz="28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electoral</a:t>
                      </a:r>
                      <a:endParaRPr lang="es-MX" sz="28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MX" sz="2800" b="1" dirty="0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No</a:t>
                      </a:r>
                      <a:r>
                        <a:rPr lang="es-MX" sz="28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. de parlamentos</a:t>
                      </a:r>
                      <a:endParaRPr lang="es-MX" sz="28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MX" sz="2800" b="1" dirty="0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% </a:t>
                      </a:r>
                      <a:r>
                        <a:rPr lang="es-MX" sz="28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del total</a:t>
                      </a:r>
                      <a:endParaRPr lang="es-MX" sz="28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8862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Mayoría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98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37.12</a:t>
                      </a:r>
                    </a:p>
                  </a:txBody>
                  <a:tcPr marL="68580" marR="68580" marT="0" marB="0"/>
                </a:tc>
              </a:tr>
              <a:tr h="8862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Mixto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46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17.42</a:t>
                      </a:r>
                    </a:p>
                  </a:txBody>
                  <a:tcPr marL="68580" marR="68580" marT="0" marB="0"/>
                </a:tc>
              </a:tr>
              <a:tr h="8862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Proporcional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81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30.68</a:t>
                      </a:r>
                    </a:p>
                  </a:txBody>
                  <a:tcPr marL="68580" marR="68580" marT="0" marB="0"/>
                </a:tc>
              </a:tr>
              <a:tr h="8862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Otros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14.77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8938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824248"/>
          </a:xfrm>
        </p:spPr>
        <p:txBody>
          <a:bodyPr>
            <a:noAutofit/>
          </a:bodyPr>
          <a:lstStyle/>
          <a:p>
            <a:r>
              <a:rPr lang="es-MX" sz="40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Integración de parlamentos en el mundo </a:t>
            </a:r>
            <a:endParaRPr lang="es-MX" sz="4000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4149946"/>
              </p:ext>
            </p:extLst>
          </p:nvPr>
        </p:nvGraphicFramePr>
        <p:xfrm>
          <a:off x="2" y="1648498"/>
          <a:ext cx="9775065" cy="3721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8355"/>
                <a:gridCol w="3258355"/>
                <a:gridCol w="3258355"/>
              </a:tblGrid>
              <a:tr h="7443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Modo de designación</a:t>
                      </a:r>
                      <a:endParaRPr lang="es-MX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No. de asientos total</a:t>
                      </a:r>
                      <a:endParaRPr lang="es-MX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Porcentaje del total</a:t>
                      </a:r>
                      <a:endParaRPr lang="es-MX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7443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Electos directamente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35,314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78.88</a:t>
                      </a:r>
                    </a:p>
                  </a:txBody>
                  <a:tcPr marL="68580" marR="68580" marT="0" marB="0"/>
                </a:tc>
              </a:tr>
              <a:tr h="7443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Electos indirectamente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5,924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13.23</a:t>
                      </a:r>
                    </a:p>
                  </a:txBody>
                  <a:tcPr marL="68580" marR="68580" marT="0" marB="0"/>
                </a:tc>
              </a:tr>
              <a:tr h="7443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Designados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2,670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 5.96</a:t>
                      </a:r>
                    </a:p>
                  </a:txBody>
                  <a:tcPr marL="68580" marR="68580" marT="0" marB="0"/>
                </a:tc>
              </a:tr>
              <a:tr h="7443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Otras formas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 863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 1.93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6406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0200068" cy="850006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1. Parlamento </a:t>
            </a:r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representativo II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991673"/>
            <a:ext cx="12192000" cy="5866327"/>
          </a:xfrm>
        </p:spPr>
        <p:txBody>
          <a:bodyPr/>
          <a:lstStyle/>
          <a:p>
            <a:r>
              <a:rPr lang="es-MX" sz="2000" b="1" dirty="0"/>
              <a:t>Sistemas electorales. </a:t>
            </a:r>
            <a:r>
              <a:rPr lang="es-MX" sz="2000" b="1" dirty="0" smtClean="0"/>
              <a:t>Otra </a:t>
            </a:r>
            <a:r>
              <a:rPr lang="es-MX" sz="2000" dirty="0" smtClean="0"/>
              <a:t>característica </a:t>
            </a:r>
            <a:r>
              <a:rPr lang="es-MX" sz="2000" dirty="0"/>
              <a:t>que incide en la </a:t>
            </a:r>
            <a:r>
              <a:rPr lang="es-MX" sz="2000" b="1" dirty="0"/>
              <a:t>representatividad política </a:t>
            </a:r>
            <a:r>
              <a:rPr lang="es-MX" sz="2000" dirty="0"/>
              <a:t>del </a:t>
            </a:r>
            <a:r>
              <a:rPr lang="es-MX" sz="2000" b="1" dirty="0"/>
              <a:t>Parlamento</a:t>
            </a:r>
            <a:r>
              <a:rPr lang="es-MX" sz="2000" dirty="0"/>
              <a:t> es el funcionamiento del sistema electoral, y la equidad de trato a los partidos políticos. </a:t>
            </a:r>
            <a:r>
              <a:rPr lang="es-MX" sz="2000" dirty="0" smtClean="0"/>
              <a:t>Los </a:t>
            </a:r>
            <a:r>
              <a:rPr lang="es-MX" sz="2000" b="1" dirty="0" smtClean="0"/>
              <a:t>tres sistemas electorales </a:t>
            </a:r>
            <a:r>
              <a:rPr lang="es-MX" sz="2000" dirty="0" smtClean="0"/>
              <a:t>más </a:t>
            </a:r>
            <a:r>
              <a:rPr lang="es-MX" sz="2000" dirty="0"/>
              <a:t>difundidos son:</a:t>
            </a:r>
          </a:p>
          <a:p>
            <a:pPr marL="0" indent="0">
              <a:buNone/>
            </a:pPr>
            <a:endParaRPr lang="es-MX" sz="1000" dirty="0"/>
          </a:p>
          <a:p>
            <a:pPr lvl="0"/>
            <a:r>
              <a:rPr lang="es-MX" sz="2000" b="1" dirty="0"/>
              <a:t>Elección de un candidato por circunscripción</a:t>
            </a:r>
            <a:r>
              <a:rPr lang="es-MX" sz="2000" dirty="0"/>
              <a:t>, por pluralidad de votos. Quien obtiene </a:t>
            </a:r>
            <a:r>
              <a:rPr lang="es-MX" sz="2000" b="1" dirty="0"/>
              <a:t>más votos</a:t>
            </a:r>
            <a:r>
              <a:rPr lang="es-MX" sz="2000" dirty="0"/>
              <a:t>, tenga o no mayoría. En algunos países, se utiliza una segunda ronda electoral</a:t>
            </a:r>
            <a:r>
              <a:rPr lang="es-MX" sz="2000" dirty="0" smtClean="0"/>
              <a:t>;</a:t>
            </a:r>
          </a:p>
          <a:p>
            <a:pPr marL="0" lvl="0" indent="0">
              <a:buNone/>
            </a:pPr>
            <a:endParaRPr lang="es-MX" sz="800" dirty="0"/>
          </a:p>
          <a:p>
            <a:pPr lvl="0"/>
            <a:r>
              <a:rPr lang="es-MX" sz="2000" b="1" dirty="0"/>
              <a:t>Sistema de listas de partidos</a:t>
            </a:r>
            <a:r>
              <a:rPr lang="es-MX" sz="2000" dirty="0"/>
              <a:t>; listas de candidatos en un orden determinado, para cubrir los </a:t>
            </a:r>
            <a:r>
              <a:rPr lang="es-MX" sz="2000" b="1" dirty="0"/>
              <a:t>escaños </a:t>
            </a:r>
            <a:r>
              <a:rPr lang="es-MX" sz="2000" dirty="0"/>
              <a:t>correspondientes, a nivel regional o nacional. La cantidad de candidatos electos por partido será </a:t>
            </a:r>
            <a:r>
              <a:rPr lang="es-MX" sz="2000" u="sng" dirty="0"/>
              <a:t>proporcional al total de votos emitidos a favor de los partidos </a:t>
            </a:r>
            <a:r>
              <a:rPr lang="es-MX" sz="2000" dirty="0"/>
              <a:t>en dichos distritos</a:t>
            </a:r>
            <a:r>
              <a:rPr lang="es-MX" sz="2000" dirty="0" smtClean="0"/>
              <a:t>.</a:t>
            </a:r>
          </a:p>
          <a:p>
            <a:pPr marL="0" lvl="0" indent="0">
              <a:buNone/>
            </a:pPr>
            <a:endParaRPr lang="es-MX" sz="800" dirty="0"/>
          </a:p>
          <a:p>
            <a:pPr lvl="0"/>
            <a:r>
              <a:rPr lang="es-MX" sz="2000" b="1" dirty="0"/>
              <a:t>Sistema mixto</a:t>
            </a:r>
            <a:r>
              <a:rPr lang="es-MX" sz="2000" dirty="0"/>
              <a:t>. Los </a:t>
            </a:r>
            <a:r>
              <a:rPr lang="es-MX" sz="2000" b="1" dirty="0"/>
              <a:t>electores</a:t>
            </a:r>
            <a:r>
              <a:rPr lang="es-MX" sz="2000" dirty="0"/>
              <a:t> disponen de </a:t>
            </a:r>
            <a:r>
              <a:rPr lang="es-MX" sz="2000" b="1" dirty="0"/>
              <a:t>2 votos</a:t>
            </a:r>
            <a:r>
              <a:rPr lang="es-MX" sz="2000" dirty="0"/>
              <a:t>, uno para elegir al representante del </a:t>
            </a:r>
            <a:r>
              <a:rPr lang="es-MX" sz="2000" b="1" dirty="0"/>
              <a:t>distrito </a:t>
            </a:r>
            <a:r>
              <a:rPr lang="es-MX" sz="2000" dirty="0"/>
              <a:t>según el </a:t>
            </a:r>
            <a:r>
              <a:rPr lang="es-MX" sz="2000" b="1" dirty="0"/>
              <a:t>sistema de </a:t>
            </a:r>
            <a:r>
              <a:rPr lang="es-MX" sz="2000" b="1" dirty="0" smtClean="0"/>
              <a:t>mayoría relativa</a:t>
            </a:r>
            <a:r>
              <a:rPr lang="es-MX" sz="2000" dirty="0" smtClean="0"/>
              <a:t>, </a:t>
            </a:r>
            <a:r>
              <a:rPr lang="es-MX" sz="2000" dirty="0"/>
              <a:t>y otro para una </a:t>
            </a:r>
            <a:r>
              <a:rPr lang="es-MX" sz="2000" b="1" dirty="0"/>
              <a:t>lista de partidos</a:t>
            </a:r>
            <a:r>
              <a:rPr lang="es-MX" sz="2000" dirty="0"/>
              <a:t>, para equilibrar la representación de partidos en el </a:t>
            </a:r>
            <a:r>
              <a:rPr lang="es-MX" sz="2000" b="1" dirty="0">
                <a:solidFill>
                  <a:srgbClr val="92D050"/>
                </a:solidFill>
              </a:rPr>
              <a:t>Parlamento</a:t>
            </a:r>
            <a:r>
              <a:rPr lang="es-MX" sz="2000" dirty="0"/>
              <a:t>, de forma proporcional a la cantidad total de votos a favor de cada </a:t>
            </a:r>
            <a:r>
              <a:rPr lang="es-MX" sz="2000" b="1" dirty="0"/>
              <a:t>partido</a:t>
            </a:r>
            <a:r>
              <a:rPr lang="es-MX" sz="2000" dirty="0"/>
              <a:t>.</a:t>
            </a:r>
          </a:p>
          <a:p>
            <a:r>
              <a:rPr lang="es-MX" dirty="0"/>
              <a:t> 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9696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0058400" cy="785611"/>
          </a:xfrm>
        </p:spPr>
        <p:txBody>
          <a:bodyPr>
            <a:normAutofit/>
          </a:bodyPr>
          <a:lstStyle/>
          <a:p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Parlamentos por sistema electoral 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1618658"/>
              </p:ext>
            </p:extLst>
          </p:nvPr>
        </p:nvGraphicFramePr>
        <p:xfrm>
          <a:off x="2" y="1133343"/>
          <a:ext cx="9684912" cy="4353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8304"/>
                <a:gridCol w="3468708"/>
                <a:gridCol w="2987900"/>
              </a:tblGrid>
              <a:tr h="870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Sistema electoral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No. de parlamentos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% del total</a:t>
                      </a:r>
                    </a:p>
                  </a:txBody>
                  <a:tcPr marL="68580" marR="68580" marT="0" marB="0"/>
                </a:tc>
              </a:tr>
              <a:tr h="870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Mayoría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98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37.12</a:t>
                      </a:r>
                    </a:p>
                  </a:txBody>
                  <a:tcPr marL="68580" marR="68580" marT="0" marB="0"/>
                </a:tc>
              </a:tr>
              <a:tr h="870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Mixto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46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17.42</a:t>
                      </a:r>
                    </a:p>
                  </a:txBody>
                  <a:tcPr marL="68580" marR="68580" marT="0" marB="0"/>
                </a:tc>
              </a:tr>
              <a:tr h="870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Proporcional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81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30.68</a:t>
                      </a:r>
                    </a:p>
                  </a:txBody>
                  <a:tcPr marL="68580" marR="68580" marT="0" marB="0"/>
                </a:tc>
              </a:tr>
              <a:tr h="870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Otros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14.77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5032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916732" cy="609601"/>
          </a:xfrm>
        </p:spPr>
        <p:txBody>
          <a:bodyPr>
            <a:normAutofit fontScale="90000"/>
          </a:bodyPr>
          <a:lstStyle/>
          <a:p>
            <a:pPr algn="ctr"/>
            <a:r>
              <a:rPr lang="es-MX" sz="4400" b="1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Prefacio</a:t>
            </a:r>
            <a:endParaRPr lang="es-MX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609601"/>
            <a:ext cx="12192000" cy="6248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MX" dirty="0"/>
          </a:p>
          <a:p>
            <a:r>
              <a:rPr lang="es-MX" sz="3200" dirty="0"/>
              <a:t>El término </a:t>
            </a:r>
            <a:r>
              <a:rPr lang="es-MX" sz="3200" b="1" dirty="0">
                <a:solidFill>
                  <a:srgbClr val="92D050"/>
                </a:solidFill>
              </a:rPr>
              <a:t>Parlamento</a:t>
            </a:r>
            <a:r>
              <a:rPr lang="es-MX" sz="3200" b="1" i="1" dirty="0"/>
              <a:t> </a:t>
            </a:r>
            <a:r>
              <a:rPr lang="es-MX" sz="3200" i="1" dirty="0"/>
              <a:t>d</a:t>
            </a:r>
            <a:r>
              <a:rPr lang="es-MX" sz="3200" dirty="0"/>
              <a:t>eriva del </a:t>
            </a:r>
            <a:r>
              <a:rPr lang="es-MX" sz="3200" b="1" dirty="0"/>
              <a:t>francés </a:t>
            </a:r>
            <a:r>
              <a:rPr lang="es-MX" sz="3200" b="1" i="1" dirty="0" err="1"/>
              <a:t>parlement</a:t>
            </a:r>
            <a:r>
              <a:rPr lang="es-MX" sz="3200" dirty="0"/>
              <a:t>, vocablo que expresa la </a:t>
            </a:r>
            <a:r>
              <a:rPr lang="es-MX" sz="3200" b="1" dirty="0"/>
              <a:t>acción</a:t>
            </a:r>
            <a:r>
              <a:rPr lang="es-MX" sz="3200" dirty="0"/>
              <a:t> de </a:t>
            </a:r>
            <a:r>
              <a:rPr lang="es-MX" sz="3200" b="1" i="1" dirty="0" err="1"/>
              <a:t>parler</a:t>
            </a:r>
            <a:r>
              <a:rPr lang="es-MX" sz="3200" b="1" dirty="0"/>
              <a:t> (hablar</a:t>
            </a:r>
            <a:r>
              <a:rPr lang="es-MX" sz="3200" b="1" dirty="0" smtClean="0"/>
              <a:t>):</a:t>
            </a:r>
          </a:p>
          <a:p>
            <a:pPr marL="0" indent="0">
              <a:buNone/>
            </a:pPr>
            <a:endParaRPr lang="es-MX" sz="1200" b="1" dirty="0"/>
          </a:p>
          <a:p>
            <a:r>
              <a:rPr lang="es-MX" sz="3200" dirty="0"/>
              <a:t>U</a:t>
            </a:r>
            <a:r>
              <a:rPr lang="es-MX" sz="3200" dirty="0" smtClean="0"/>
              <a:t>n </a:t>
            </a:r>
            <a:r>
              <a:rPr lang="es-MX" sz="3200" b="1" i="1" dirty="0" err="1"/>
              <a:t>parlement</a:t>
            </a:r>
            <a:r>
              <a:rPr lang="es-MX" sz="3200" b="1" dirty="0"/>
              <a:t> </a:t>
            </a:r>
            <a:r>
              <a:rPr lang="es-MX" sz="3200" dirty="0"/>
              <a:t>es una </a:t>
            </a:r>
            <a:r>
              <a:rPr lang="es-MX" sz="3200" b="1" dirty="0"/>
              <a:t>charla</a:t>
            </a:r>
            <a:r>
              <a:rPr lang="es-MX" sz="3200" dirty="0"/>
              <a:t> o </a:t>
            </a:r>
            <a:r>
              <a:rPr lang="es-MX" sz="3200" b="1" dirty="0"/>
              <a:t>discurso</a:t>
            </a:r>
            <a:r>
              <a:rPr lang="es-MX" sz="3200" dirty="0"/>
              <a:t>, y por extensión se aplica a la reunión de </a:t>
            </a:r>
            <a:r>
              <a:rPr lang="es-MX" sz="3200" b="1" dirty="0"/>
              <a:t>representantes del pueblo </a:t>
            </a:r>
            <a:r>
              <a:rPr lang="es-MX" sz="3200" dirty="0"/>
              <a:t>donde se discuten y </a:t>
            </a:r>
            <a:endParaRPr lang="es-MX" sz="3200" dirty="0" smtClean="0"/>
          </a:p>
          <a:p>
            <a:pPr marL="0" indent="0">
              <a:buNone/>
            </a:pPr>
            <a:r>
              <a:rPr lang="es-MX" sz="3200" dirty="0"/>
              <a:t>	</a:t>
            </a:r>
            <a:r>
              <a:rPr lang="es-MX" sz="3200" dirty="0" smtClean="0"/>
              <a:t>resuelven </a:t>
            </a:r>
            <a:r>
              <a:rPr lang="es-MX" sz="3200" dirty="0"/>
              <a:t>los </a:t>
            </a:r>
            <a:r>
              <a:rPr lang="es-MX" sz="3200" b="1" dirty="0"/>
              <a:t>asuntos públicos</a:t>
            </a:r>
            <a:r>
              <a:rPr lang="es-MX" sz="3200" dirty="0" smtClean="0"/>
              <a:t>.</a:t>
            </a:r>
          </a:p>
          <a:p>
            <a:endParaRPr lang="es-MX" sz="3200" dirty="0"/>
          </a:p>
          <a:p>
            <a:endParaRPr lang="es-MX" sz="3200" dirty="0"/>
          </a:p>
          <a:p>
            <a:pPr marL="0" indent="0">
              <a:buNone/>
            </a:pPr>
            <a:endParaRPr lang="es-MX" dirty="0"/>
          </a:p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7769" y="3799269"/>
            <a:ext cx="5894231" cy="3058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711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672034" cy="734096"/>
          </a:xfrm>
        </p:spPr>
        <p:txBody>
          <a:bodyPr>
            <a:no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1. Parlamento representativo </a:t>
            </a:r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III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734096"/>
            <a:ext cx="12192000" cy="6123903"/>
          </a:xfrm>
        </p:spPr>
        <p:txBody>
          <a:bodyPr>
            <a:normAutofit/>
          </a:bodyPr>
          <a:lstStyle/>
          <a:p>
            <a:endParaRPr lang="es-MX" sz="2400" dirty="0" smtClean="0"/>
          </a:p>
          <a:p>
            <a:r>
              <a:rPr lang="es-MX" sz="2400" dirty="0" smtClean="0"/>
              <a:t>Un </a:t>
            </a:r>
            <a:r>
              <a:rPr lang="es-MX" sz="2400" b="1" dirty="0">
                <a:solidFill>
                  <a:srgbClr val="92D050"/>
                </a:solidFill>
              </a:rPr>
              <a:t>P</a:t>
            </a:r>
            <a:r>
              <a:rPr lang="es-MX" sz="2400" b="1" dirty="0" smtClean="0">
                <a:solidFill>
                  <a:srgbClr val="92D050"/>
                </a:solidFill>
              </a:rPr>
              <a:t>arlamento </a:t>
            </a:r>
            <a:r>
              <a:rPr lang="es-MX" sz="2400" b="1" dirty="0">
                <a:solidFill>
                  <a:srgbClr val="92D050"/>
                </a:solidFill>
              </a:rPr>
              <a:t>democrático </a:t>
            </a:r>
            <a:r>
              <a:rPr lang="es-MX" sz="2400" dirty="0"/>
              <a:t>instituye </a:t>
            </a:r>
            <a:r>
              <a:rPr lang="es-MX" sz="2400" b="1" dirty="0"/>
              <a:t>medidas efectivas </a:t>
            </a:r>
            <a:r>
              <a:rPr lang="es-MX" sz="2400" dirty="0"/>
              <a:t>para </a:t>
            </a:r>
            <a:r>
              <a:rPr lang="es-MX" sz="2400" b="1" dirty="0"/>
              <a:t>garantizar</a:t>
            </a:r>
            <a:r>
              <a:rPr lang="es-MX" sz="2400" dirty="0"/>
              <a:t> la </a:t>
            </a:r>
            <a:r>
              <a:rPr lang="es-MX" sz="2400" b="1" dirty="0"/>
              <a:t>representación cabal </a:t>
            </a:r>
            <a:r>
              <a:rPr lang="es-MX" sz="2400" dirty="0"/>
              <a:t>de l</a:t>
            </a:r>
            <a:r>
              <a:rPr lang="es-MX" sz="2400" dirty="0" smtClean="0"/>
              <a:t>a </a:t>
            </a:r>
            <a:r>
              <a:rPr lang="es-MX" sz="2400" b="1" dirty="0" smtClean="0"/>
              <a:t>diversidad</a:t>
            </a:r>
            <a:r>
              <a:rPr lang="es-MX" sz="2400" dirty="0" smtClean="0"/>
              <a:t> del </a:t>
            </a:r>
            <a:r>
              <a:rPr lang="es-MX" sz="2400" b="1" dirty="0" smtClean="0"/>
              <a:t>país</a:t>
            </a:r>
            <a:r>
              <a:rPr lang="es-MX" sz="2400" dirty="0" smtClean="0"/>
              <a:t>:</a:t>
            </a:r>
          </a:p>
          <a:p>
            <a:endParaRPr lang="es-MX" sz="2400" dirty="0"/>
          </a:p>
          <a:p>
            <a:r>
              <a:rPr lang="es-MX" sz="2400" dirty="0" smtClean="0"/>
              <a:t> </a:t>
            </a:r>
            <a:r>
              <a:rPr lang="es-MX" sz="2400" b="1" dirty="0" smtClean="0">
                <a:solidFill>
                  <a:srgbClr val="00B0F0"/>
                </a:solidFill>
              </a:rPr>
              <a:t>femenina,</a:t>
            </a:r>
          </a:p>
          <a:p>
            <a:pPr marL="0" indent="0">
              <a:buNone/>
            </a:pPr>
            <a:endParaRPr lang="es-MX" sz="800" b="1" dirty="0" smtClean="0"/>
          </a:p>
          <a:p>
            <a:r>
              <a:rPr lang="es-MX" sz="2400" b="1" dirty="0" smtClean="0"/>
              <a:t>de minorías,</a:t>
            </a:r>
          </a:p>
          <a:p>
            <a:pPr marL="0" indent="0">
              <a:buNone/>
            </a:pPr>
            <a:endParaRPr lang="es-MX" sz="800" b="1" dirty="0" smtClean="0"/>
          </a:p>
          <a:p>
            <a:r>
              <a:rPr lang="es-MX" sz="2400" b="1" dirty="0" smtClean="0"/>
              <a:t>grupos </a:t>
            </a:r>
            <a:r>
              <a:rPr lang="es-MX" sz="2400" b="1" dirty="0"/>
              <a:t>marginados (lingüísticos, religiosos, étnicos, </a:t>
            </a:r>
            <a:r>
              <a:rPr lang="es-MX" sz="2400" b="1" dirty="0" smtClean="0"/>
              <a:t>indígenas, o diversas combinaciones</a:t>
            </a:r>
            <a:r>
              <a:rPr lang="es-MX" sz="2400" b="1" dirty="0"/>
              <a:t>). </a:t>
            </a:r>
          </a:p>
          <a:p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251290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46220"/>
          </a:xfrm>
        </p:spPr>
        <p:txBody>
          <a:bodyPr>
            <a:noAutofit/>
          </a:bodyPr>
          <a:lstStyle/>
          <a:p>
            <a:pPr algn="ctr"/>
            <a:r>
              <a:rPr lang="es-MX" sz="4000" b="1" dirty="0" smtClean="0">
                <a:solidFill>
                  <a:srgbClr val="DD27C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Participación femenina en parlamentos del mundo (2013)</a:t>
            </a:r>
            <a:endParaRPr lang="es-MX" sz="4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818267"/>
              </p:ext>
            </p:extLst>
          </p:nvPr>
        </p:nvGraphicFramePr>
        <p:xfrm>
          <a:off x="360608" y="1378038"/>
          <a:ext cx="10212948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4316"/>
                <a:gridCol w="3404316"/>
                <a:gridCol w="3404316"/>
              </a:tblGrid>
              <a:tr h="9144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Género</a:t>
                      </a:r>
                      <a:endParaRPr lang="es-MX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Número</a:t>
                      </a:r>
                      <a:endParaRPr lang="es-MX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Porcentaje</a:t>
                      </a:r>
                      <a:endParaRPr lang="es-MX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9144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dirty="0">
                          <a:solidFill>
                            <a:srgbClr val="DD27C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Mujeres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dirty="0">
                          <a:solidFill>
                            <a:srgbClr val="DD27C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 9,749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dirty="0">
                          <a:solidFill>
                            <a:srgbClr val="DD27C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 21.88</a:t>
                      </a:r>
                    </a:p>
                  </a:txBody>
                  <a:tcPr marL="68580" marR="68580" marT="0" marB="0"/>
                </a:tc>
              </a:tr>
              <a:tr h="9144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Hombres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34,803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 78.12</a:t>
                      </a:r>
                    </a:p>
                  </a:txBody>
                  <a:tcPr marL="68580" marR="68580" marT="0" marB="0"/>
                </a:tc>
              </a:tr>
              <a:tr h="9144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Total</a:t>
                      </a:r>
                      <a:endParaRPr lang="es-MX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44,552</a:t>
                      </a:r>
                      <a:endParaRPr lang="es-MX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100.00</a:t>
                      </a:r>
                      <a:endParaRPr lang="es-MX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7927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940158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 smtClean="0">
                <a:solidFill>
                  <a:srgbClr val="DD27C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Mujeres en el parlamento</a:t>
            </a:r>
            <a:endParaRPr lang="es-MX" sz="4400" b="1" dirty="0">
              <a:solidFill>
                <a:srgbClr val="DD27C3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-1" y="940158"/>
            <a:ext cx="11719776" cy="5917841"/>
          </a:xfrm>
        </p:spPr>
        <p:txBody>
          <a:bodyPr>
            <a:normAutofit lnSpcReduction="10000"/>
          </a:bodyPr>
          <a:lstStyle/>
          <a:p>
            <a:r>
              <a:rPr lang="es-MX" sz="2400" dirty="0"/>
              <a:t>Hoy, sólo </a:t>
            </a:r>
            <a:r>
              <a:rPr lang="es-MX" sz="2400" b="1" dirty="0" smtClean="0"/>
              <a:t>16.4</a:t>
            </a:r>
            <a:r>
              <a:rPr lang="es-MX" sz="2400" b="1" dirty="0"/>
              <a:t>%</a:t>
            </a:r>
            <a:r>
              <a:rPr lang="es-MX" sz="2400" dirty="0"/>
              <a:t> aproximadamente </a:t>
            </a:r>
            <a:r>
              <a:rPr lang="es-MX" sz="2400" dirty="0" smtClean="0"/>
              <a:t>del total </a:t>
            </a:r>
            <a:r>
              <a:rPr lang="es-MX" sz="2400" dirty="0"/>
              <a:t>de </a:t>
            </a:r>
            <a:r>
              <a:rPr lang="es-MX" sz="2400" b="1" dirty="0" smtClean="0">
                <a:solidFill>
                  <a:srgbClr val="92D050"/>
                </a:solidFill>
              </a:rPr>
              <a:t>legisladores</a:t>
            </a:r>
            <a:r>
              <a:rPr lang="es-MX" sz="2400" dirty="0" smtClean="0"/>
              <a:t> </a:t>
            </a:r>
            <a:r>
              <a:rPr lang="es-MX" sz="2400" dirty="0"/>
              <a:t>del </a:t>
            </a:r>
            <a:r>
              <a:rPr lang="es-MX" sz="2400" b="1" dirty="0"/>
              <a:t>mundo</a:t>
            </a:r>
            <a:r>
              <a:rPr lang="es-MX" sz="2400" dirty="0"/>
              <a:t> son </a:t>
            </a:r>
            <a:r>
              <a:rPr lang="es-MX" sz="2400" b="1" dirty="0" smtClean="0">
                <a:solidFill>
                  <a:srgbClr val="DD27C3"/>
                </a:solidFill>
              </a:rPr>
              <a:t>mujeres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400" b="1" dirty="0"/>
              <a:t>A</a:t>
            </a:r>
            <a:r>
              <a:rPr lang="es-MX" sz="2400" b="1" dirty="0" smtClean="0"/>
              <a:t>usentes </a:t>
            </a:r>
            <a:r>
              <a:rPr lang="es-MX" sz="2400" dirty="0"/>
              <a:t>en </a:t>
            </a:r>
            <a:r>
              <a:rPr lang="es-MX" sz="2400" b="1" dirty="0"/>
              <a:t>11 parlamentos</a:t>
            </a:r>
            <a:r>
              <a:rPr lang="es-MX" sz="2400" dirty="0"/>
              <a:t>, y en la cámara baja o única de </a:t>
            </a:r>
            <a:r>
              <a:rPr lang="es-MX" sz="2400" b="1" dirty="0"/>
              <a:t>60</a:t>
            </a:r>
            <a:r>
              <a:rPr lang="es-MX" sz="2400" dirty="0"/>
              <a:t>, su proporción es inferior al </a:t>
            </a:r>
            <a:r>
              <a:rPr lang="es-MX" sz="2400" b="1" dirty="0"/>
              <a:t>10% </a:t>
            </a:r>
            <a:r>
              <a:rPr lang="es-MX" sz="2400" dirty="0"/>
              <a:t>(datos al </a:t>
            </a:r>
            <a:r>
              <a:rPr lang="es-MX" sz="2400" dirty="0" smtClean="0"/>
              <a:t>28/febrero/2006</a:t>
            </a:r>
            <a:r>
              <a:rPr lang="es-MX" sz="2400" dirty="0"/>
              <a:t>). </a:t>
            </a:r>
            <a:endParaRPr lang="es-MX" sz="2400" dirty="0" smtClean="0"/>
          </a:p>
          <a:p>
            <a:pPr marL="0" indent="0">
              <a:buNone/>
            </a:pPr>
            <a:endParaRPr lang="es-MX" sz="800" dirty="0"/>
          </a:p>
          <a:p>
            <a:r>
              <a:rPr lang="es-MX" sz="2400" dirty="0" smtClean="0"/>
              <a:t>En </a:t>
            </a:r>
            <a:r>
              <a:rPr lang="es-MX" sz="2400" b="1" dirty="0"/>
              <a:t>45</a:t>
            </a:r>
            <a:r>
              <a:rPr lang="es-MX" sz="2400" dirty="0"/>
              <a:t> (</a:t>
            </a:r>
            <a:r>
              <a:rPr lang="es-MX" sz="2400" b="1" dirty="0"/>
              <a:t>17.05%</a:t>
            </a:r>
            <a:r>
              <a:rPr lang="es-MX" sz="2400" dirty="0"/>
              <a:t>) </a:t>
            </a:r>
            <a:r>
              <a:rPr lang="es-MX" sz="2400" dirty="0" smtClean="0"/>
              <a:t>de </a:t>
            </a:r>
            <a:r>
              <a:rPr lang="es-MX" sz="2400" dirty="0"/>
              <a:t>264 </a:t>
            </a:r>
            <a:r>
              <a:rPr lang="es-MX" sz="2400" b="1" dirty="0"/>
              <a:t>cámaras </a:t>
            </a:r>
            <a:r>
              <a:rPr lang="es-MX" sz="2400" dirty="0" smtClean="0"/>
              <a:t>del </a:t>
            </a:r>
            <a:r>
              <a:rPr lang="es-MX" sz="2400" dirty="0"/>
              <a:t>mundo, más del </a:t>
            </a:r>
            <a:r>
              <a:rPr lang="es-MX" sz="2400" b="1" dirty="0"/>
              <a:t>30%</a:t>
            </a:r>
            <a:r>
              <a:rPr lang="es-MX" sz="2400" dirty="0"/>
              <a:t> de diputadas son </a:t>
            </a:r>
            <a:r>
              <a:rPr lang="es-MX" sz="2400" b="1" dirty="0">
                <a:solidFill>
                  <a:srgbClr val="DD27C3"/>
                </a:solidFill>
              </a:rPr>
              <a:t>mujeres</a:t>
            </a:r>
            <a:r>
              <a:rPr lang="es-MX" sz="2400" dirty="0"/>
              <a:t>. En el </a:t>
            </a:r>
            <a:r>
              <a:rPr lang="es-MX" sz="2400" b="1" dirty="0"/>
              <a:t>20.45%</a:t>
            </a:r>
            <a:r>
              <a:rPr lang="es-MX" sz="2400" dirty="0"/>
              <a:t> de las </a:t>
            </a:r>
            <a:r>
              <a:rPr lang="es-MX" sz="2400" b="1" dirty="0"/>
              <a:t>cámaras</a:t>
            </a:r>
            <a:r>
              <a:rPr lang="es-MX" sz="2400" dirty="0"/>
              <a:t>, menos del </a:t>
            </a:r>
            <a:r>
              <a:rPr lang="es-MX" sz="2400" b="1" dirty="0"/>
              <a:t>10% </a:t>
            </a:r>
            <a:r>
              <a:rPr lang="es-MX" sz="2400" dirty="0"/>
              <a:t>de sus integrantes son </a:t>
            </a:r>
            <a:r>
              <a:rPr lang="es-MX" sz="2400" b="1" dirty="0"/>
              <a:t>mujeres</a:t>
            </a:r>
            <a:r>
              <a:rPr lang="es-MX" sz="2400" dirty="0"/>
              <a:t>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400" b="1" dirty="0" smtClean="0"/>
              <a:t>%</a:t>
            </a:r>
            <a:r>
              <a:rPr lang="es-MX" sz="2400" dirty="0" smtClean="0"/>
              <a:t> de </a:t>
            </a:r>
            <a:r>
              <a:rPr lang="es-MX" sz="2400" b="1" dirty="0">
                <a:solidFill>
                  <a:srgbClr val="DD27C3"/>
                </a:solidFill>
              </a:rPr>
              <a:t>mujeres </a:t>
            </a:r>
            <a:r>
              <a:rPr lang="es-MX" sz="2400" dirty="0"/>
              <a:t>en parlamentos unicamerales (</a:t>
            </a:r>
            <a:r>
              <a:rPr lang="es-MX" sz="2400" b="1" dirty="0"/>
              <a:t>19.57%</a:t>
            </a:r>
            <a:r>
              <a:rPr lang="es-MX" sz="2400" dirty="0"/>
              <a:t>) y cámaras bajas (</a:t>
            </a:r>
            <a:r>
              <a:rPr lang="es-MX" sz="2400" b="1" dirty="0"/>
              <a:t>19.30%</a:t>
            </a:r>
            <a:r>
              <a:rPr lang="es-MX" sz="2400" dirty="0"/>
              <a:t>) es mayor que en la cámara alta de </a:t>
            </a:r>
            <a:r>
              <a:rPr lang="es-MX" sz="2400" b="1" dirty="0" smtClean="0"/>
              <a:t>parlamentos </a:t>
            </a:r>
            <a:r>
              <a:rPr lang="es-MX" sz="2400" b="1" dirty="0"/>
              <a:t>bicamerales </a:t>
            </a:r>
            <a:r>
              <a:rPr lang="es-MX" sz="2400" dirty="0"/>
              <a:t>(</a:t>
            </a:r>
            <a:r>
              <a:rPr lang="es-MX" sz="2400" b="1" dirty="0"/>
              <a:t>17.83</a:t>
            </a:r>
            <a:r>
              <a:rPr lang="es-MX" sz="2400" b="1" dirty="0" smtClean="0"/>
              <a:t>%</a:t>
            </a:r>
            <a:r>
              <a:rPr lang="es-MX" sz="2400" dirty="0" smtClean="0"/>
              <a:t>).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400" dirty="0" smtClean="0"/>
              <a:t>Cámara </a:t>
            </a:r>
            <a:r>
              <a:rPr lang="es-MX" sz="2400" dirty="0"/>
              <a:t>de Diputados de </a:t>
            </a:r>
            <a:r>
              <a:rPr lang="es-MX" sz="2400" b="1" dirty="0"/>
              <a:t>Ruanda</a:t>
            </a:r>
            <a:r>
              <a:rPr lang="es-MX" sz="2400" dirty="0"/>
              <a:t> tiene el </a:t>
            </a:r>
            <a:r>
              <a:rPr lang="es-MX" sz="2400" u="sng" dirty="0"/>
              <a:t>porcentaje más alto </a:t>
            </a:r>
            <a:r>
              <a:rPr lang="es-MX" sz="2400" dirty="0"/>
              <a:t>de </a:t>
            </a:r>
            <a:r>
              <a:rPr lang="es-MX" sz="2400" b="1" dirty="0">
                <a:solidFill>
                  <a:srgbClr val="DD27C3"/>
                </a:solidFill>
              </a:rPr>
              <a:t>mujeres</a:t>
            </a:r>
            <a:r>
              <a:rPr lang="es-MX" sz="2400" dirty="0"/>
              <a:t> (</a:t>
            </a:r>
            <a:r>
              <a:rPr lang="es-MX" sz="2400" b="1" dirty="0"/>
              <a:t>56.25%</a:t>
            </a:r>
            <a:r>
              <a:rPr lang="es-MX" sz="2400" dirty="0"/>
              <a:t>) de todos los parlamentos del </a:t>
            </a:r>
            <a:r>
              <a:rPr lang="es-MX" sz="2400" dirty="0" smtClean="0"/>
              <a:t>mundo, seguido del </a:t>
            </a:r>
            <a:r>
              <a:rPr lang="es-MX" sz="2400" dirty="0"/>
              <a:t>Consejo General de </a:t>
            </a:r>
            <a:r>
              <a:rPr lang="es-MX" sz="2400" b="1" dirty="0"/>
              <a:t>Andorra</a:t>
            </a:r>
            <a:r>
              <a:rPr lang="es-MX" sz="2400" dirty="0"/>
              <a:t> (</a:t>
            </a:r>
            <a:r>
              <a:rPr lang="es-MX" sz="2400" b="1" dirty="0"/>
              <a:t>53.57%</a:t>
            </a:r>
            <a:r>
              <a:rPr lang="es-MX" sz="2400" dirty="0"/>
              <a:t>).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89085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-1"/>
            <a:ext cx="12192001" cy="1197735"/>
          </a:xfrm>
        </p:spPr>
        <p:txBody>
          <a:bodyPr>
            <a:normAutofit fontScale="90000"/>
          </a:bodyPr>
          <a:lstStyle/>
          <a:p>
            <a:pPr algn="ctr"/>
            <a:r>
              <a:rPr lang="es-MX" sz="4000" b="1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Presidentes de Parlamentos en el mundo-2013</a:t>
            </a:r>
            <a:r>
              <a:rPr lang="es-MX" sz="4000" b="1" dirty="0" smtClean="0">
                <a:solidFill>
                  <a:schemeClr val="tx1"/>
                </a:solidFill>
              </a:rPr>
              <a:t/>
            </a:r>
            <a:br>
              <a:rPr lang="es-MX" sz="4000" b="1" dirty="0" smtClean="0">
                <a:solidFill>
                  <a:schemeClr val="tx1"/>
                </a:solidFill>
              </a:rPr>
            </a:br>
            <a:r>
              <a:rPr lang="es-MX" sz="2200" b="1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(</a:t>
            </a:r>
            <a:r>
              <a:rPr lang="es-MX" sz="22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</a:t>
            </a:r>
            <a:r>
              <a:rPr lang="es-MX" sz="2200" b="1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arlamentos </a:t>
            </a:r>
            <a:r>
              <a:rPr lang="es-MX" sz="22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donde hay más de un presidente(a), por lo que el número de </a:t>
            </a:r>
            <a:r>
              <a:rPr lang="es-MX" sz="2200" b="1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éstos </a:t>
            </a:r>
            <a:r>
              <a:rPr lang="es-MX" sz="22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excede al de </a:t>
            </a:r>
            <a:r>
              <a:rPr lang="es-MX" sz="2200" b="1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parlamentos</a:t>
            </a:r>
            <a:r>
              <a:rPr lang="es-MX" sz="2200" b="1" dirty="0" smtClean="0">
                <a:solidFill>
                  <a:srgbClr val="FF0000"/>
                </a:solidFill>
              </a:rPr>
              <a:t>). </a:t>
            </a:r>
            <a:endParaRPr lang="es-MX" sz="22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9351126"/>
              </p:ext>
            </p:extLst>
          </p:nvPr>
        </p:nvGraphicFramePr>
        <p:xfrm>
          <a:off x="2" y="1687132"/>
          <a:ext cx="10676583" cy="51708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8861"/>
                <a:gridCol w="3558861"/>
                <a:gridCol w="3558861"/>
              </a:tblGrid>
              <a:tr h="12927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MX" sz="2800" b="1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s-MX" sz="2800" b="1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Género*</a:t>
                      </a:r>
                      <a:endParaRPr lang="es-MX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MX" sz="2800" b="1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s-MX" sz="2800" b="1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Número</a:t>
                      </a:r>
                      <a:endParaRPr lang="es-MX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MX" sz="2800" b="1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s-MX" sz="2800" b="1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Porcentaje</a:t>
                      </a:r>
                      <a:endParaRPr lang="es-MX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12927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s-MX" sz="2800" b="1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MX" sz="2800" b="1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Hombres</a:t>
                      </a:r>
                      <a:endParaRPr lang="es-MX" sz="2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MX" sz="2800" b="1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s-MX" sz="2800" b="1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232</a:t>
                      </a:r>
                      <a:endParaRPr lang="es-MX" sz="2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MX" sz="2800" b="1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s-MX" sz="2800" b="1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 </a:t>
                      </a:r>
                      <a:r>
                        <a:rPr lang="es-MX" sz="2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85.61</a:t>
                      </a:r>
                      <a:endParaRPr lang="es-MX" sz="2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12927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s-MX" sz="2800" b="1" dirty="0" smtClean="0">
                        <a:solidFill>
                          <a:srgbClr val="DD27C3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MX" sz="2800" b="1" dirty="0" smtClean="0">
                        <a:solidFill>
                          <a:srgbClr val="DD27C3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800" b="1" dirty="0" smtClean="0">
                          <a:solidFill>
                            <a:srgbClr val="DD27C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Mujeres</a:t>
                      </a:r>
                      <a:endParaRPr lang="es-MX" sz="2800" b="1" dirty="0">
                        <a:solidFill>
                          <a:srgbClr val="DD27C3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MX" sz="2800" b="1" dirty="0" smtClean="0">
                        <a:solidFill>
                          <a:srgbClr val="DD27C3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s-MX" sz="2800" b="1" dirty="0" smtClean="0">
                        <a:solidFill>
                          <a:srgbClr val="DD27C3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 smtClean="0">
                          <a:solidFill>
                            <a:srgbClr val="DD27C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 </a:t>
                      </a:r>
                      <a:r>
                        <a:rPr lang="es-MX" sz="2800" b="1" dirty="0">
                          <a:solidFill>
                            <a:srgbClr val="DD27C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MX" sz="2800" b="1" dirty="0" smtClean="0">
                        <a:solidFill>
                          <a:srgbClr val="DD27C3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s-MX" sz="2800" b="1" dirty="0" smtClean="0">
                        <a:solidFill>
                          <a:srgbClr val="DD27C3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 smtClean="0">
                          <a:solidFill>
                            <a:srgbClr val="DD27C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 </a:t>
                      </a:r>
                      <a:r>
                        <a:rPr lang="es-MX" sz="2800" b="1" dirty="0">
                          <a:solidFill>
                            <a:srgbClr val="DD27C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14.39</a:t>
                      </a:r>
                    </a:p>
                  </a:txBody>
                  <a:tcPr marL="68580" marR="68580" marT="0" marB="0"/>
                </a:tc>
              </a:tr>
              <a:tr h="12927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MX" sz="2800" b="1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MX" sz="2800" b="1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8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Total</a:t>
                      </a:r>
                      <a:endParaRPr lang="es-MX" sz="2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MX" sz="2800" b="1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s-MX" sz="2800" b="1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271</a:t>
                      </a:r>
                      <a:endParaRPr lang="es-MX" sz="2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MX" sz="2800" b="1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s-MX" sz="2800" b="1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8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100.00</a:t>
                      </a:r>
                      <a:endParaRPr lang="es-MX" sz="2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8343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16676"/>
          </a:xfrm>
        </p:spPr>
        <p:txBody>
          <a:bodyPr>
            <a:noAutofit/>
          </a:bodyPr>
          <a:lstStyle/>
          <a:p>
            <a:r>
              <a:rPr lang="en-US" sz="4400" b="1" dirty="0" err="1">
                <a:solidFill>
                  <a:srgbClr val="DD27C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Cámaras</a:t>
            </a:r>
            <a:r>
              <a:rPr lang="en-US" sz="4400" b="1" dirty="0">
                <a:solidFill>
                  <a:srgbClr val="DD27C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4400" b="1" dirty="0" err="1">
                <a:solidFill>
                  <a:srgbClr val="DD27C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donde</a:t>
            </a:r>
            <a:r>
              <a:rPr lang="en-US" sz="4400" b="1" dirty="0">
                <a:solidFill>
                  <a:srgbClr val="DD27C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4400" b="1" dirty="0" err="1" smtClean="0">
                <a:solidFill>
                  <a:srgbClr val="DD27C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mujeres</a:t>
            </a:r>
            <a:r>
              <a:rPr lang="en-US" sz="4400" b="1" dirty="0" smtClean="0">
                <a:solidFill>
                  <a:srgbClr val="DD27C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4400" b="1" dirty="0" err="1">
                <a:solidFill>
                  <a:srgbClr val="DD27C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representan</a:t>
            </a:r>
            <a:r>
              <a:rPr lang="en-US" sz="4400" b="1" dirty="0">
                <a:solidFill>
                  <a:srgbClr val="DD27C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br>
              <a:rPr lang="en-US" sz="4400" b="1" dirty="0">
                <a:solidFill>
                  <a:srgbClr val="DD27C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4400" b="1" dirty="0" err="1" smtClean="0">
                <a:solidFill>
                  <a:srgbClr val="DD27C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más</a:t>
            </a:r>
            <a:r>
              <a:rPr lang="en-US" sz="4400" b="1" dirty="0" smtClean="0">
                <a:solidFill>
                  <a:srgbClr val="DD27C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del </a:t>
            </a:r>
            <a:r>
              <a:rPr lang="en-US" sz="4400" b="1" dirty="0">
                <a:solidFill>
                  <a:srgbClr val="DD27C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30% de </a:t>
            </a:r>
            <a:r>
              <a:rPr lang="en-US" sz="4400" b="1" dirty="0" err="1" smtClean="0">
                <a:solidFill>
                  <a:srgbClr val="DD27C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diputados</a:t>
            </a:r>
            <a:endParaRPr lang="es-MX" sz="4400" b="1" dirty="0">
              <a:solidFill>
                <a:srgbClr val="DD27C3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5187612"/>
              </p:ext>
            </p:extLst>
          </p:nvPr>
        </p:nvGraphicFramePr>
        <p:xfrm>
          <a:off x="0" y="1416676"/>
          <a:ext cx="10084158" cy="5441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09091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9800823" cy="1159099"/>
          </a:xfrm>
        </p:spPr>
        <p:txBody>
          <a:bodyPr>
            <a:normAutofit/>
          </a:bodyPr>
          <a:lstStyle/>
          <a:p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1. Parlamento representativo </a:t>
            </a:r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IV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159099"/>
            <a:ext cx="12191999" cy="5698901"/>
          </a:xfrm>
        </p:spPr>
        <p:txBody>
          <a:bodyPr>
            <a:normAutofit/>
          </a:bodyPr>
          <a:lstStyle/>
          <a:p>
            <a:r>
              <a:rPr lang="es-MX" sz="2800" b="1" dirty="0" smtClean="0"/>
              <a:t>Grado</a:t>
            </a:r>
            <a:r>
              <a:rPr lang="es-MX" sz="2800" dirty="0" smtClean="0"/>
              <a:t> </a:t>
            </a:r>
            <a:r>
              <a:rPr lang="es-MX" sz="2800" dirty="0"/>
              <a:t>de </a:t>
            </a:r>
            <a:r>
              <a:rPr lang="es-MX" sz="2800" i="1" dirty="0"/>
              <a:t>representatividad </a:t>
            </a:r>
            <a:r>
              <a:rPr lang="es-MX" sz="2800" dirty="0"/>
              <a:t>de un </a:t>
            </a:r>
            <a:r>
              <a:rPr lang="es-MX" sz="2800" b="1" dirty="0">
                <a:solidFill>
                  <a:srgbClr val="92D050"/>
                </a:solidFill>
              </a:rPr>
              <a:t>Parlamento</a:t>
            </a:r>
            <a:r>
              <a:rPr lang="es-MX" sz="2800" dirty="0"/>
              <a:t> </a:t>
            </a:r>
            <a:r>
              <a:rPr lang="es-MX" sz="2800" b="1" dirty="0">
                <a:solidFill>
                  <a:srgbClr val="FF0000"/>
                </a:solidFill>
              </a:rPr>
              <a:t>no</a:t>
            </a:r>
            <a:r>
              <a:rPr lang="es-MX" sz="2800" dirty="0"/>
              <a:t> depende únicamente de su </a:t>
            </a:r>
            <a:r>
              <a:rPr lang="es-MX" sz="2800" b="1" dirty="0"/>
              <a:t>composición</a:t>
            </a:r>
            <a:r>
              <a:rPr lang="es-MX" sz="2800" dirty="0" smtClean="0"/>
              <a:t>.</a:t>
            </a:r>
          </a:p>
          <a:p>
            <a:pPr marL="0" indent="0">
              <a:buNone/>
            </a:pPr>
            <a:endParaRPr lang="es-MX" sz="1400" dirty="0" smtClean="0"/>
          </a:p>
          <a:p>
            <a:r>
              <a:rPr lang="es-MX" sz="2800" dirty="0" smtClean="0"/>
              <a:t>Requiere </a:t>
            </a:r>
            <a:r>
              <a:rPr lang="es-MX" sz="2800" dirty="0"/>
              <a:t>que sus </a:t>
            </a:r>
            <a:r>
              <a:rPr lang="es-MX" sz="2800" b="1" dirty="0"/>
              <a:t>procedimientos</a:t>
            </a:r>
            <a:r>
              <a:rPr lang="es-MX" sz="2800" dirty="0"/>
              <a:t> y </a:t>
            </a:r>
            <a:r>
              <a:rPr lang="es-MX" sz="2800" b="1" dirty="0"/>
              <a:t>modos de trabajo </a:t>
            </a:r>
            <a:r>
              <a:rPr lang="es-MX" sz="2800" dirty="0"/>
              <a:t>sean </a:t>
            </a:r>
            <a:r>
              <a:rPr lang="es-MX" sz="2800" b="1" dirty="0"/>
              <a:t>integrativos</a:t>
            </a:r>
            <a:r>
              <a:rPr lang="es-MX" sz="2800" dirty="0"/>
              <a:t> y </a:t>
            </a:r>
            <a:r>
              <a:rPr lang="es-MX" sz="2800" b="1" dirty="0">
                <a:solidFill>
                  <a:srgbClr val="FF0000"/>
                </a:solidFill>
              </a:rPr>
              <a:t>no </a:t>
            </a:r>
            <a:r>
              <a:rPr lang="es-MX" sz="2800" dirty="0"/>
              <a:t>excluyentes, y brinden a todos los </a:t>
            </a:r>
            <a:r>
              <a:rPr lang="es-MX" sz="2800" b="1" dirty="0"/>
              <a:t>parlamentarios</a:t>
            </a:r>
            <a:r>
              <a:rPr lang="es-MX" sz="2800" dirty="0"/>
              <a:t> oportunidad de cumplir cabalmente </a:t>
            </a:r>
            <a:r>
              <a:rPr lang="es-MX" sz="2800" dirty="0" smtClean="0"/>
              <a:t>su cometido.</a:t>
            </a:r>
          </a:p>
          <a:p>
            <a:pPr marL="0" indent="0">
              <a:buNone/>
            </a:pPr>
            <a:endParaRPr lang="es-MX" sz="1600" dirty="0"/>
          </a:p>
          <a:p>
            <a:r>
              <a:rPr lang="es-MX" sz="2800" dirty="0" smtClean="0"/>
              <a:t>Esto </a:t>
            </a:r>
            <a:r>
              <a:rPr lang="es-MX" sz="2800" dirty="0"/>
              <a:t>depende, en primer lugar, de la </a:t>
            </a:r>
            <a:r>
              <a:rPr lang="es-MX" sz="2800" b="1" dirty="0"/>
              <a:t>imparcialidad</a:t>
            </a:r>
            <a:r>
              <a:rPr lang="es-MX" sz="2800" dirty="0"/>
              <a:t> del </a:t>
            </a:r>
            <a:r>
              <a:rPr lang="es-MX" sz="2800" b="1" dirty="0"/>
              <a:t>presidente/a </a:t>
            </a:r>
            <a:r>
              <a:rPr lang="es-MX" sz="2800" dirty="0"/>
              <a:t>de la </a:t>
            </a:r>
            <a:r>
              <a:rPr lang="es-MX" sz="2800" b="1" dirty="0"/>
              <a:t>asamblea</a:t>
            </a:r>
            <a:r>
              <a:rPr lang="es-MX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9067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" y="0"/>
            <a:ext cx="10084157" cy="927279"/>
          </a:xfrm>
        </p:spPr>
        <p:txBody>
          <a:bodyPr>
            <a:normAutofit fontScale="90000"/>
          </a:bodyPr>
          <a:lstStyle/>
          <a:p>
            <a:r>
              <a:rPr lang="es-MX" sz="4900" b="1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2. Parlamento abierto </a:t>
            </a:r>
            <a:r>
              <a:rPr lang="es-MX" sz="490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</a:t>
            </a:r>
            <a:r>
              <a:rPr lang="es-MX" sz="4900" b="1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transparente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927279"/>
            <a:ext cx="12191999" cy="5930721"/>
          </a:xfrm>
        </p:spPr>
        <p:txBody>
          <a:bodyPr/>
          <a:lstStyle/>
          <a:p>
            <a:endParaRPr lang="es-MX" dirty="0" smtClean="0"/>
          </a:p>
          <a:p>
            <a:r>
              <a:rPr lang="es-MX" sz="2800" dirty="0"/>
              <a:t>Sus </a:t>
            </a:r>
            <a:r>
              <a:rPr lang="es-MX" sz="2800" b="1" dirty="0"/>
              <a:t>deliberaciones </a:t>
            </a:r>
            <a:r>
              <a:rPr lang="es-MX" sz="2800" dirty="0"/>
              <a:t>deben abrirse al </a:t>
            </a:r>
            <a:r>
              <a:rPr lang="es-MX" sz="2800" b="1" dirty="0"/>
              <a:t>público</a:t>
            </a:r>
            <a:r>
              <a:rPr lang="es-MX" sz="2800" dirty="0"/>
              <a:t>, lo cual </a:t>
            </a:r>
            <a:r>
              <a:rPr lang="es-MX" sz="2800" b="1" dirty="0">
                <a:solidFill>
                  <a:srgbClr val="FF0000"/>
                </a:solidFill>
              </a:rPr>
              <a:t>no</a:t>
            </a:r>
            <a:r>
              <a:rPr lang="es-MX" sz="2800" dirty="0"/>
              <a:t> es sencillo en una época en que </a:t>
            </a:r>
            <a:r>
              <a:rPr lang="es-MX" sz="2800" b="1" dirty="0" smtClean="0"/>
              <a:t>seguridad </a:t>
            </a:r>
            <a:r>
              <a:rPr lang="es-MX" sz="2800" dirty="0" smtClean="0"/>
              <a:t>es motivo de </a:t>
            </a:r>
            <a:r>
              <a:rPr lang="es-MX" sz="2800" b="1" dirty="0" smtClean="0"/>
              <a:t>preocupación </a:t>
            </a:r>
            <a:r>
              <a:rPr lang="es-MX" sz="2800" b="1" dirty="0"/>
              <a:t>constante</a:t>
            </a:r>
            <a:r>
              <a:rPr lang="es-MX" sz="2800" dirty="0"/>
              <a:t>. </a:t>
            </a:r>
            <a:endParaRPr lang="es-MX" sz="2800" dirty="0" smtClean="0"/>
          </a:p>
          <a:p>
            <a:pPr marL="0" indent="0">
              <a:buNone/>
            </a:pPr>
            <a:endParaRPr lang="es-MX" sz="1200" dirty="0"/>
          </a:p>
          <a:p>
            <a:r>
              <a:rPr lang="es-MX" sz="2800" dirty="0" smtClean="0"/>
              <a:t>Pese </a:t>
            </a:r>
            <a:r>
              <a:rPr lang="es-MX" sz="2800" dirty="0"/>
              <a:t>a ello, muchos </a:t>
            </a:r>
            <a:r>
              <a:rPr lang="es-MX" sz="2800" b="1" dirty="0">
                <a:solidFill>
                  <a:srgbClr val="92D050"/>
                </a:solidFill>
              </a:rPr>
              <a:t>parlamentos</a:t>
            </a:r>
            <a:r>
              <a:rPr lang="es-MX" sz="2800" dirty="0"/>
              <a:t> han establecido </a:t>
            </a:r>
            <a:r>
              <a:rPr lang="es-MX" sz="2800" b="1" dirty="0" smtClean="0"/>
              <a:t>equilibrio</a:t>
            </a:r>
            <a:r>
              <a:rPr lang="es-MX" sz="2800" dirty="0" smtClean="0"/>
              <a:t> </a:t>
            </a:r>
            <a:r>
              <a:rPr lang="es-MX" sz="2800" dirty="0"/>
              <a:t>entre </a:t>
            </a:r>
            <a:r>
              <a:rPr lang="es-MX" sz="2800" b="1" dirty="0">
                <a:solidFill>
                  <a:srgbClr val="00B0F0"/>
                </a:solidFill>
              </a:rPr>
              <a:t>apertura</a:t>
            </a:r>
            <a:r>
              <a:rPr lang="es-MX" sz="2800" b="1" dirty="0"/>
              <a:t> </a:t>
            </a:r>
            <a:r>
              <a:rPr lang="es-MX" sz="2800" dirty="0"/>
              <a:t>y </a:t>
            </a:r>
            <a:r>
              <a:rPr lang="es-MX" sz="2800" b="1" dirty="0" smtClean="0"/>
              <a:t>seguridad</a:t>
            </a:r>
            <a:r>
              <a:rPr lang="es-MX" sz="2800" dirty="0" smtClean="0"/>
              <a:t>.</a:t>
            </a:r>
          </a:p>
          <a:p>
            <a:pPr marL="0" indent="0">
              <a:buNone/>
            </a:pPr>
            <a:endParaRPr lang="es-MX" sz="1200" dirty="0"/>
          </a:p>
          <a:p>
            <a:r>
              <a:rPr lang="es-MX" sz="2800" b="1" dirty="0" smtClean="0">
                <a:solidFill>
                  <a:srgbClr val="FF0000"/>
                </a:solidFill>
              </a:rPr>
              <a:t>No</a:t>
            </a:r>
            <a:r>
              <a:rPr lang="es-MX" sz="2800" b="1" dirty="0" smtClean="0"/>
              <a:t> </a:t>
            </a:r>
            <a:r>
              <a:rPr lang="es-MX" sz="2800" dirty="0"/>
              <a:t>toda la </a:t>
            </a:r>
            <a:r>
              <a:rPr lang="es-MX" sz="2800" b="1" dirty="0"/>
              <a:t>gente</a:t>
            </a:r>
            <a:r>
              <a:rPr lang="es-MX" sz="2800" dirty="0"/>
              <a:t> puede asistir </a:t>
            </a:r>
            <a:r>
              <a:rPr lang="es-MX" sz="2800" dirty="0" smtClean="0"/>
              <a:t>personalmente; </a:t>
            </a:r>
            <a:r>
              <a:rPr lang="es-MX" sz="2800" dirty="0"/>
              <a:t>«</a:t>
            </a:r>
            <a:r>
              <a:rPr lang="es-MX" sz="2800" b="1" dirty="0"/>
              <a:t>deliberaciones abiertas </a:t>
            </a:r>
            <a:r>
              <a:rPr lang="es-MX" sz="2800" dirty="0"/>
              <a:t>al público» significa que la </a:t>
            </a:r>
            <a:r>
              <a:rPr lang="es-MX" sz="2800" b="1" dirty="0"/>
              <a:t>prensa</a:t>
            </a:r>
            <a:r>
              <a:rPr lang="es-MX" sz="2800" dirty="0"/>
              <a:t> y demás </a:t>
            </a:r>
            <a:r>
              <a:rPr lang="es-MX" sz="2800" b="1" dirty="0"/>
              <a:t>medios</a:t>
            </a:r>
            <a:r>
              <a:rPr lang="es-MX" sz="2800" dirty="0"/>
              <a:t> serán «los ojos y oídos» del </a:t>
            </a:r>
            <a:r>
              <a:rPr lang="es-MX" sz="2800" b="1" dirty="0"/>
              <a:t>público</a:t>
            </a:r>
            <a:r>
              <a:rPr lang="es-MX" sz="2800" dirty="0"/>
              <a:t>. </a:t>
            </a:r>
            <a:endParaRPr lang="es-MX" sz="2800" dirty="0" smtClean="0"/>
          </a:p>
          <a:p>
            <a:pPr marL="0" indent="0">
              <a:buNone/>
            </a:pPr>
            <a:endParaRPr lang="es-MX" sz="1200" dirty="0"/>
          </a:p>
          <a:p>
            <a:r>
              <a:rPr lang="es-MX" sz="2800" b="1" dirty="0" smtClean="0">
                <a:solidFill>
                  <a:srgbClr val="92D050"/>
                </a:solidFill>
              </a:rPr>
              <a:t>Parlamentos</a:t>
            </a:r>
            <a:r>
              <a:rPr lang="es-MX" sz="2800" dirty="0" smtClean="0"/>
              <a:t> deben </a:t>
            </a:r>
            <a:r>
              <a:rPr lang="es-MX" sz="2800" b="1" dirty="0"/>
              <a:t>facilitar</a:t>
            </a:r>
            <a:r>
              <a:rPr lang="es-MX" sz="2800" dirty="0"/>
              <a:t> la </a:t>
            </a:r>
            <a:r>
              <a:rPr lang="es-MX" sz="2800" b="1" dirty="0"/>
              <a:t>tarea</a:t>
            </a:r>
            <a:r>
              <a:rPr lang="es-MX" sz="2800" dirty="0"/>
              <a:t> de </a:t>
            </a:r>
            <a:r>
              <a:rPr lang="es-MX" sz="2800" b="1" dirty="0"/>
              <a:t>periodistas </a:t>
            </a:r>
            <a:r>
              <a:rPr lang="es-MX" sz="2800" dirty="0"/>
              <a:t>y </a:t>
            </a:r>
            <a:r>
              <a:rPr lang="es-MX" sz="2800" b="1" dirty="0"/>
              <a:t>medios de difusión</a:t>
            </a:r>
            <a:r>
              <a:rPr lang="es-MX" sz="2800" dirty="0"/>
              <a:t>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53162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0809028" cy="953037"/>
          </a:xfrm>
        </p:spPr>
        <p:txBody>
          <a:bodyPr>
            <a:normAutofit fontScale="90000"/>
          </a:bodyPr>
          <a:lstStyle/>
          <a:p>
            <a:r>
              <a:rPr lang="es-MX" sz="49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2. Parlamento abierto </a:t>
            </a:r>
            <a:r>
              <a:rPr lang="es-MX" sz="49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</a:t>
            </a:r>
            <a:r>
              <a:rPr lang="es-MX" sz="49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s-MX" sz="4900" b="1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transparente II</a:t>
            </a:r>
            <a:r>
              <a:rPr lang="es-MX" sz="49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es-MX" sz="49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s-MX" dirty="0"/>
              <a:t> </a:t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746974"/>
            <a:ext cx="12192000" cy="611102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MX" sz="2000" dirty="0" smtClean="0"/>
          </a:p>
          <a:p>
            <a:r>
              <a:rPr lang="es-MX" sz="2800" dirty="0" smtClean="0"/>
              <a:t>Cierta </a:t>
            </a:r>
            <a:r>
              <a:rPr lang="es-MX" sz="2800" b="1" dirty="0"/>
              <a:t>tensión </a:t>
            </a:r>
            <a:r>
              <a:rPr lang="es-MX" sz="2800" dirty="0"/>
              <a:t>entre </a:t>
            </a:r>
            <a:r>
              <a:rPr lang="es-MX" sz="2800" b="1" dirty="0" smtClean="0">
                <a:solidFill>
                  <a:srgbClr val="92D050"/>
                </a:solidFill>
              </a:rPr>
              <a:t>parlamentarios</a:t>
            </a:r>
            <a:r>
              <a:rPr lang="es-MX" sz="2800" b="1" dirty="0" smtClean="0"/>
              <a:t> </a:t>
            </a:r>
            <a:r>
              <a:rPr lang="es-MX" sz="2800" dirty="0"/>
              <a:t>y </a:t>
            </a:r>
            <a:r>
              <a:rPr lang="es-MX" sz="2800" b="1" dirty="0"/>
              <a:t>medios de comunicación </a:t>
            </a:r>
            <a:r>
              <a:rPr lang="es-MX" sz="2800" dirty="0"/>
              <a:t>es </a:t>
            </a:r>
            <a:r>
              <a:rPr lang="es-MX" sz="2800" b="1" dirty="0" smtClean="0"/>
              <a:t>inevitable</a:t>
            </a:r>
            <a:r>
              <a:rPr lang="es-MX" sz="2800" dirty="0" smtClean="0"/>
              <a:t>.</a:t>
            </a:r>
          </a:p>
          <a:p>
            <a:pPr marL="0" indent="0">
              <a:buNone/>
            </a:pPr>
            <a:endParaRPr lang="es-MX" sz="1400" dirty="0"/>
          </a:p>
          <a:p>
            <a:r>
              <a:rPr lang="es-MX" sz="2800" dirty="0" smtClean="0"/>
              <a:t>No </a:t>
            </a:r>
            <a:r>
              <a:rPr lang="es-MX" sz="2800" dirty="0"/>
              <a:t>obstante, </a:t>
            </a:r>
            <a:r>
              <a:rPr lang="es-MX" sz="2800" u="sng" dirty="0"/>
              <a:t>se necesitan mutuamente</a:t>
            </a:r>
            <a:r>
              <a:rPr lang="es-MX" sz="2800" dirty="0"/>
              <a:t>, y tienen mucho por ganar si colaboran para presentar la </a:t>
            </a:r>
            <a:r>
              <a:rPr lang="es-MX" sz="2800" b="1" dirty="0">
                <a:solidFill>
                  <a:srgbClr val="92D050"/>
                </a:solidFill>
              </a:rPr>
              <a:t>labor legislativa </a:t>
            </a:r>
            <a:r>
              <a:rPr lang="es-MX" sz="2800" dirty="0"/>
              <a:t>al </a:t>
            </a:r>
            <a:r>
              <a:rPr lang="es-MX" sz="2800" b="1" dirty="0" smtClean="0"/>
              <a:t>público</a:t>
            </a:r>
            <a:r>
              <a:rPr lang="es-MX" sz="2800" dirty="0" smtClean="0"/>
              <a:t>.</a:t>
            </a:r>
          </a:p>
          <a:p>
            <a:pPr marL="0" indent="0">
              <a:buNone/>
            </a:pPr>
            <a:endParaRPr lang="es-MX" sz="1400" dirty="0"/>
          </a:p>
          <a:p>
            <a:r>
              <a:rPr lang="es-MX" sz="2800" dirty="0" smtClean="0"/>
              <a:t>Una </a:t>
            </a:r>
            <a:r>
              <a:rPr lang="es-MX" sz="2800" b="1" dirty="0"/>
              <a:t>apertura máxima </a:t>
            </a:r>
            <a:r>
              <a:rPr lang="es-MX" sz="2800" dirty="0"/>
              <a:t>es </a:t>
            </a:r>
            <a:r>
              <a:rPr lang="es-MX" sz="2800" b="1" dirty="0"/>
              <a:t>beneficiosa.</a:t>
            </a:r>
          </a:p>
          <a:p>
            <a:pPr marL="0" indent="0">
              <a:buNone/>
            </a:pPr>
            <a:endParaRPr lang="es-MX" sz="1400" dirty="0"/>
          </a:p>
          <a:p>
            <a:r>
              <a:rPr lang="es-MX" sz="2800" dirty="0"/>
              <a:t>Buena parte de la </a:t>
            </a:r>
            <a:r>
              <a:rPr lang="es-MX" sz="2800" b="1" dirty="0">
                <a:solidFill>
                  <a:srgbClr val="92D050"/>
                </a:solidFill>
              </a:rPr>
              <a:t>labor parlamentaria </a:t>
            </a:r>
            <a:r>
              <a:rPr lang="es-MX" sz="2800" dirty="0"/>
              <a:t>se realiza en </a:t>
            </a:r>
            <a:r>
              <a:rPr lang="es-MX" sz="2800" b="1" dirty="0">
                <a:solidFill>
                  <a:srgbClr val="7030A0"/>
                </a:solidFill>
              </a:rPr>
              <a:t>comisiones,</a:t>
            </a:r>
            <a:r>
              <a:rPr lang="es-MX" sz="2800" dirty="0"/>
              <a:t> y muchos </a:t>
            </a:r>
            <a:r>
              <a:rPr lang="es-MX" sz="2800" b="1" dirty="0">
                <a:solidFill>
                  <a:srgbClr val="92D050"/>
                </a:solidFill>
              </a:rPr>
              <a:t>parlamentos </a:t>
            </a:r>
            <a:r>
              <a:rPr lang="es-MX" sz="2800" dirty="0"/>
              <a:t>las </a:t>
            </a:r>
            <a:r>
              <a:rPr lang="es-MX" sz="2800" u="sng" dirty="0"/>
              <a:t>están abriendo </a:t>
            </a:r>
            <a:r>
              <a:rPr lang="es-MX" sz="2800" dirty="0"/>
              <a:t>al </a:t>
            </a:r>
            <a:r>
              <a:rPr lang="es-MX" sz="2800" b="1" dirty="0"/>
              <a:t>público</a:t>
            </a:r>
            <a:r>
              <a:rPr lang="es-MX" sz="2800" dirty="0" smtClean="0"/>
              <a:t>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2352745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1286700" cy="708338"/>
          </a:xfrm>
        </p:spPr>
        <p:txBody>
          <a:bodyPr>
            <a:noAutofit/>
          </a:bodyPr>
          <a:lstStyle/>
          <a:p>
            <a:r>
              <a:rPr lang="es-MX" sz="44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2. Parlamento abierto </a:t>
            </a:r>
            <a:r>
              <a:rPr lang="es-MX" sz="44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</a:t>
            </a:r>
            <a:r>
              <a:rPr lang="es-MX" sz="44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transparente </a:t>
            </a:r>
            <a:r>
              <a:rPr lang="es-MX" sz="4400" b="1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III</a:t>
            </a:r>
            <a:r>
              <a:rPr lang="es-MX" sz="44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es-MX" sz="44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endParaRPr lang="es-MX" sz="44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708338"/>
            <a:ext cx="12192000" cy="6149661"/>
          </a:xfrm>
        </p:spPr>
        <p:txBody>
          <a:bodyPr>
            <a:normAutofit/>
          </a:bodyPr>
          <a:lstStyle/>
          <a:p>
            <a:r>
              <a:rPr lang="es-MX" dirty="0"/>
              <a:t> </a:t>
            </a:r>
            <a:r>
              <a:rPr lang="es-MX" sz="2000" dirty="0" smtClean="0"/>
              <a:t>Corolario </a:t>
            </a:r>
            <a:r>
              <a:rPr lang="es-MX" sz="2000" dirty="0"/>
              <a:t>del </a:t>
            </a:r>
            <a:r>
              <a:rPr lang="es-MX" sz="2000" b="1" dirty="0"/>
              <a:t>derecho </a:t>
            </a:r>
            <a:r>
              <a:rPr lang="es-MX" sz="2000" dirty="0"/>
              <a:t>de </a:t>
            </a:r>
            <a:r>
              <a:rPr lang="es-MX" sz="2000" b="1" dirty="0"/>
              <a:t>acceso </a:t>
            </a:r>
            <a:r>
              <a:rPr lang="es-MX" sz="2000" dirty="0"/>
              <a:t>a la </a:t>
            </a:r>
            <a:r>
              <a:rPr lang="es-MX" sz="2000" b="1" dirty="0"/>
              <a:t>información</a:t>
            </a:r>
            <a:r>
              <a:rPr lang="es-MX" sz="2000" dirty="0"/>
              <a:t> es </a:t>
            </a:r>
            <a:r>
              <a:rPr lang="es-MX" sz="2000" u="sng" dirty="0" smtClean="0"/>
              <a:t>derecho </a:t>
            </a:r>
            <a:r>
              <a:rPr lang="es-MX" sz="2000" u="sng" dirty="0"/>
              <a:t>de comunicarla </a:t>
            </a:r>
            <a:r>
              <a:rPr lang="es-MX" sz="2000" u="sng" dirty="0" smtClean="0"/>
              <a:t>y </a:t>
            </a:r>
            <a:r>
              <a:rPr lang="es-MX" sz="2000" u="sng" dirty="0"/>
              <a:t>publicarla </a:t>
            </a:r>
            <a:r>
              <a:rPr lang="es-MX" sz="2000" b="1" dirty="0" smtClean="0"/>
              <a:t>libremente</a:t>
            </a:r>
            <a:r>
              <a:rPr lang="es-MX" sz="2000" dirty="0" smtClean="0"/>
              <a:t>.</a:t>
            </a:r>
          </a:p>
          <a:p>
            <a:pPr marL="0" indent="0">
              <a:buNone/>
            </a:pPr>
            <a:endParaRPr lang="es-MX" sz="1000" dirty="0" smtClean="0"/>
          </a:p>
          <a:p>
            <a:r>
              <a:rPr lang="es-MX" sz="2000" dirty="0" smtClean="0"/>
              <a:t>Este </a:t>
            </a:r>
            <a:r>
              <a:rPr lang="es-MX" sz="2000" b="1" dirty="0"/>
              <a:t>derecho</a:t>
            </a:r>
            <a:r>
              <a:rPr lang="es-MX" sz="2000" dirty="0"/>
              <a:t> es </a:t>
            </a:r>
            <a:r>
              <a:rPr lang="es-MX" sz="2000" b="1" dirty="0"/>
              <a:t>fundamental </a:t>
            </a:r>
            <a:r>
              <a:rPr lang="es-MX" sz="2000" dirty="0"/>
              <a:t>para </a:t>
            </a:r>
            <a:r>
              <a:rPr lang="es-MX" sz="2000" b="1" dirty="0" smtClean="0"/>
              <a:t>proceso </a:t>
            </a:r>
            <a:r>
              <a:rPr lang="es-MX" sz="2000" b="1" dirty="0"/>
              <a:t>democrático</a:t>
            </a:r>
            <a:r>
              <a:rPr lang="es-MX" sz="2000" dirty="0"/>
              <a:t>, </a:t>
            </a:r>
            <a:r>
              <a:rPr lang="es-MX" sz="2000" dirty="0" smtClean="0"/>
              <a:t>se </a:t>
            </a:r>
            <a:r>
              <a:rPr lang="es-MX" sz="2000" dirty="0"/>
              <a:t>basa en el </a:t>
            </a:r>
            <a:r>
              <a:rPr lang="es-MX" sz="2000" b="1" dirty="0">
                <a:solidFill>
                  <a:srgbClr val="00B0F0"/>
                </a:solidFill>
              </a:rPr>
              <a:t>diálogo </a:t>
            </a:r>
            <a:r>
              <a:rPr lang="es-MX" sz="2000" dirty="0"/>
              <a:t>y la </a:t>
            </a:r>
            <a:r>
              <a:rPr lang="es-MX" sz="2000" b="1" dirty="0">
                <a:solidFill>
                  <a:srgbClr val="00B0F0"/>
                </a:solidFill>
              </a:rPr>
              <a:t>persuasión</a:t>
            </a:r>
            <a:r>
              <a:rPr lang="es-MX" sz="2000" dirty="0"/>
              <a:t> entre </a:t>
            </a:r>
            <a:r>
              <a:rPr lang="es-MX" sz="2000" b="1" dirty="0"/>
              <a:t>ciudadanos informados </a:t>
            </a:r>
            <a:r>
              <a:rPr lang="es-MX" sz="2000" dirty="0"/>
              <a:t>y sus </a:t>
            </a:r>
            <a:r>
              <a:rPr lang="es-MX" sz="2000" b="1" dirty="0"/>
              <a:t>representantes</a:t>
            </a:r>
            <a:r>
              <a:rPr lang="es-MX" sz="2000" dirty="0"/>
              <a:t>. </a:t>
            </a:r>
            <a:r>
              <a:rPr lang="es-MX" sz="2000" b="1" dirty="0" smtClean="0"/>
              <a:t>Eventuales </a:t>
            </a:r>
            <a:r>
              <a:rPr lang="es-MX" sz="2000" b="1" dirty="0"/>
              <a:t>restricciones </a:t>
            </a:r>
            <a:r>
              <a:rPr lang="es-MX" sz="2000" dirty="0"/>
              <a:t>a este derecho deberían </a:t>
            </a:r>
            <a:r>
              <a:rPr lang="es-MX" sz="2000" u="sng" dirty="0"/>
              <a:t>ser limitadas al mínimo</a:t>
            </a:r>
            <a:r>
              <a:rPr lang="es-MX" sz="2000" dirty="0"/>
              <a:t>.</a:t>
            </a:r>
          </a:p>
          <a:p>
            <a:pPr marL="0" indent="0">
              <a:buNone/>
            </a:pPr>
            <a:endParaRPr lang="es-MX" sz="1000" dirty="0"/>
          </a:p>
          <a:p>
            <a:r>
              <a:rPr lang="es-MX" sz="2000" dirty="0"/>
              <a:t>E</a:t>
            </a:r>
            <a:r>
              <a:rPr lang="es-MX" sz="2000" dirty="0" smtClean="0"/>
              <a:t>n </a:t>
            </a:r>
            <a:r>
              <a:rPr lang="es-MX" sz="2000" dirty="0"/>
              <a:t>el marco de </a:t>
            </a:r>
            <a:r>
              <a:rPr lang="es-MX" sz="2000" b="1" dirty="0" smtClean="0"/>
              <a:t>convenciones </a:t>
            </a:r>
            <a:r>
              <a:rPr lang="es-MX" sz="2000" b="1" dirty="0"/>
              <a:t>de derechos humanos</a:t>
            </a:r>
            <a:r>
              <a:rPr lang="es-MX" sz="2000" dirty="0"/>
              <a:t>, </a:t>
            </a:r>
            <a:r>
              <a:rPr lang="es-MX" sz="2000" b="1" dirty="0" smtClean="0"/>
              <a:t>restricciones </a:t>
            </a:r>
            <a:r>
              <a:rPr lang="es-MX" sz="2000" dirty="0"/>
              <a:t>a la </a:t>
            </a:r>
            <a:r>
              <a:rPr lang="es-MX" sz="2000" b="1" dirty="0"/>
              <a:t>libertad de expresión </a:t>
            </a:r>
            <a:r>
              <a:rPr lang="es-MX" sz="2000" dirty="0"/>
              <a:t>están sometidas a </a:t>
            </a:r>
            <a:r>
              <a:rPr lang="es-MX" sz="2000" b="1" dirty="0"/>
              <a:t>3 condiciones</a:t>
            </a:r>
            <a:r>
              <a:rPr lang="es-MX" sz="2000" dirty="0"/>
              <a:t>:</a:t>
            </a:r>
          </a:p>
          <a:p>
            <a:pPr marL="0" indent="0">
              <a:buNone/>
            </a:pPr>
            <a:endParaRPr lang="es-MX" sz="1000" dirty="0"/>
          </a:p>
          <a:p>
            <a:r>
              <a:rPr lang="es-MX" sz="2000" dirty="0"/>
              <a:t>a) </a:t>
            </a:r>
            <a:r>
              <a:rPr lang="es-MX" sz="2000" dirty="0" smtClean="0"/>
              <a:t>establecidas </a:t>
            </a:r>
            <a:r>
              <a:rPr lang="es-MX" sz="2000" dirty="0"/>
              <a:t>por </a:t>
            </a:r>
            <a:r>
              <a:rPr lang="es-MX" sz="2000" b="1" dirty="0" smtClean="0"/>
              <a:t>ley</a:t>
            </a:r>
            <a:r>
              <a:rPr lang="es-MX" sz="2000" dirty="0" smtClean="0"/>
              <a:t>;</a:t>
            </a:r>
            <a:endParaRPr lang="es-MX" sz="2000" dirty="0"/>
          </a:p>
          <a:p>
            <a:r>
              <a:rPr lang="es-MX" sz="2000" dirty="0"/>
              <a:t>b) </a:t>
            </a:r>
            <a:r>
              <a:rPr lang="es-MX" sz="2000" dirty="0" smtClean="0"/>
              <a:t>resulten </a:t>
            </a:r>
            <a:r>
              <a:rPr lang="es-MX" sz="2000" dirty="0"/>
              <a:t>«</a:t>
            </a:r>
            <a:r>
              <a:rPr lang="es-MX" sz="2000" b="1" dirty="0"/>
              <a:t>necesarias</a:t>
            </a:r>
            <a:r>
              <a:rPr lang="es-MX" sz="2000" dirty="0"/>
              <a:t> en una </a:t>
            </a:r>
            <a:r>
              <a:rPr lang="es-MX" sz="2000" b="1" dirty="0"/>
              <a:t>sociedad democrática</a:t>
            </a:r>
            <a:r>
              <a:rPr lang="es-MX" sz="2000" dirty="0"/>
              <a:t>», </a:t>
            </a:r>
            <a:r>
              <a:rPr lang="es-MX" sz="2000" dirty="0" smtClean="0"/>
              <a:t>como la </a:t>
            </a:r>
            <a:r>
              <a:rPr lang="es-MX" sz="2000" b="1" dirty="0" smtClean="0"/>
              <a:t>seguridad </a:t>
            </a:r>
            <a:r>
              <a:rPr lang="es-MX" sz="2000" b="1" dirty="0"/>
              <a:t>nacional </a:t>
            </a:r>
            <a:r>
              <a:rPr lang="es-MX" sz="2000" dirty="0"/>
              <a:t>o </a:t>
            </a:r>
            <a:r>
              <a:rPr lang="es-MX" sz="2000" b="1" dirty="0"/>
              <a:t>derechos</a:t>
            </a:r>
            <a:r>
              <a:rPr lang="es-MX" sz="2000" dirty="0"/>
              <a:t> y </a:t>
            </a:r>
            <a:r>
              <a:rPr lang="es-MX" sz="2000" b="1" dirty="0"/>
              <a:t>buena reputación </a:t>
            </a:r>
            <a:r>
              <a:rPr lang="es-MX" sz="2000" dirty="0"/>
              <a:t>de los demás; y</a:t>
            </a:r>
          </a:p>
          <a:p>
            <a:r>
              <a:rPr lang="es-MX" sz="2000" dirty="0"/>
              <a:t>c) «</a:t>
            </a:r>
            <a:r>
              <a:rPr lang="es-MX" sz="2000" b="1" dirty="0"/>
              <a:t>proporcionadas</a:t>
            </a:r>
            <a:r>
              <a:rPr lang="es-MX" sz="2000" dirty="0"/>
              <a:t>» a estos fines. </a:t>
            </a:r>
            <a:r>
              <a:rPr lang="es-MX" sz="2000" b="1" dirty="0" smtClean="0"/>
              <a:t>Restricción</a:t>
            </a:r>
            <a:r>
              <a:rPr lang="es-MX" sz="2000" dirty="0" smtClean="0"/>
              <a:t> </a:t>
            </a:r>
            <a:r>
              <a:rPr lang="es-MX" sz="2000" u="sng" dirty="0"/>
              <a:t>más frecuente </a:t>
            </a:r>
            <a:r>
              <a:rPr lang="es-MX" sz="2000" dirty="0"/>
              <a:t>acerca de </a:t>
            </a:r>
            <a:r>
              <a:rPr lang="es-MX" sz="2000" b="1" dirty="0" smtClean="0"/>
              <a:t>parlamentarios</a:t>
            </a:r>
            <a:r>
              <a:rPr lang="es-MX" sz="2000" dirty="0" smtClean="0"/>
              <a:t> </a:t>
            </a:r>
            <a:r>
              <a:rPr lang="es-MX" sz="2000" dirty="0"/>
              <a:t>es la «</a:t>
            </a:r>
            <a:r>
              <a:rPr lang="es-MX" sz="2000" b="1" dirty="0"/>
              <a:t>difamación</a:t>
            </a:r>
            <a:r>
              <a:rPr lang="es-MX" sz="2000" dirty="0"/>
              <a:t>», o </a:t>
            </a:r>
            <a:r>
              <a:rPr lang="es-MX" sz="2000" u="sng" dirty="0"/>
              <a:t>perjuicio </a:t>
            </a:r>
            <a:r>
              <a:rPr lang="es-MX" sz="2000" u="sng" dirty="0" smtClean="0"/>
              <a:t>al </a:t>
            </a:r>
            <a:r>
              <a:rPr lang="es-MX" sz="2000" u="sng" dirty="0"/>
              <a:t>buen nombre y reputación</a:t>
            </a:r>
            <a:r>
              <a:rPr lang="es-MX" sz="2000" dirty="0" smtClean="0"/>
              <a:t>.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1261670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2" y="0"/>
            <a:ext cx="10658903" cy="785611"/>
          </a:xfrm>
        </p:spPr>
        <p:txBody>
          <a:bodyPr>
            <a:normAutofit fontScale="90000"/>
          </a:bodyPr>
          <a:lstStyle/>
          <a:p>
            <a:r>
              <a:rPr lang="es-MX" sz="49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2. Parlamento abierto </a:t>
            </a:r>
            <a:r>
              <a:rPr lang="es-MX" sz="49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</a:t>
            </a:r>
            <a:r>
              <a:rPr lang="es-MX" sz="49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transparente </a:t>
            </a:r>
            <a:r>
              <a:rPr lang="es-MX" sz="4900" b="1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IV</a:t>
            </a:r>
            <a:r>
              <a:rPr lang="es-MX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es-MX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endParaRPr lang="es-MX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785611"/>
            <a:ext cx="12192000" cy="6072389"/>
          </a:xfrm>
        </p:spPr>
        <p:txBody>
          <a:bodyPr>
            <a:normAutofit/>
          </a:bodyPr>
          <a:lstStyle/>
          <a:p>
            <a:r>
              <a:rPr lang="es-MX" sz="2800" b="1" dirty="0" smtClean="0"/>
              <a:t>Tecnologías</a:t>
            </a:r>
            <a:r>
              <a:rPr lang="es-MX" sz="2800" dirty="0" smtClean="0"/>
              <a:t> </a:t>
            </a:r>
            <a:r>
              <a:rPr lang="es-MX" sz="2800" dirty="0"/>
              <a:t>cambian con rapidez, pero los </a:t>
            </a:r>
            <a:r>
              <a:rPr lang="es-MX" sz="2800" b="1" dirty="0"/>
              <a:t>principios</a:t>
            </a:r>
            <a:r>
              <a:rPr lang="es-MX" sz="2800" dirty="0"/>
              <a:t> </a:t>
            </a:r>
            <a:r>
              <a:rPr lang="es-MX" sz="2800" dirty="0" smtClean="0"/>
              <a:t>de una </a:t>
            </a:r>
            <a:r>
              <a:rPr lang="es-MX" sz="2800" b="1" dirty="0"/>
              <a:t>sociedad democrática </a:t>
            </a:r>
            <a:r>
              <a:rPr lang="es-MX" sz="2800" dirty="0"/>
              <a:t>son relativamente </a:t>
            </a:r>
            <a:r>
              <a:rPr lang="es-MX" sz="2800" dirty="0" smtClean="0"/>
              <a:t>sencillos:</a:t>
            </a:r>
          </a:p>
          <a:p>
            <a:pPr marL="0" indent="0">
              <a:buNone/>
            </a:pPr>
            <a:endParaRPr lang="es-MX" sz="1200" dirty="0" smtClean="0"/>
          </a:p>
          <a:p>
            <a:r>
              <a:rPr lang="es-MX" sz="2800" b="1" dirty="0" smtClean="0"/>
              <a:t>información verídica,</a:t>
            </a:r>
          </a:p>
          <a:p>
            <a:r>
              <a:rPr lang="es-MX" sz="2800" b="1" dirty="0" smtClean="0"/>
              <a:t>variedad </a:t>
            </a:r>
            <a:r>
              <a:rPr lang="es-MX" sz="2800" b="1" dirty="0"/>
              <a:t>de opiniones y puntos de vista</a:t>
            </a:r>
            <a:r>
              <a:rPr lang="es-MX" sz="2800" dirty="0"/>
              <a:t>, y </a:t>
            </a:r>
            <a:endParaRPr lang="es-MX" sz="2800" dirty="0" smtClean="0"/>
          </a:p>
          <a:p>
            <a:r>
              <a:rPr lang="es-MX" sz="2800" b="1" dirty="0" smtClean="0"/>
              <a:t>respeto </a:t>
            </a:r>
            <a:r>
              <a:rPr lang="es-MX" sz="2800" b="1" dirty="0"/>
              <a:t>de la dignidad de todos los </a:t>
            </a:r>
            <a:r>
              <a:rPr lang="es-MX" sz="2800" b="1" dirty="0" smtClean="0"/>
              <a:t>ciudadanos</a:t>
            </a:r>
            <a:r>
              <a:rPr lang="es-MX" sz="2800" dirty="0" smtClean="0"/>
              <a:t>.</a:t>
            </a:r>
          </a:p>
          <a:p>
            <a:pPr marL="0" indent="0">
              <a:buNone/>
            </a:pPr>
            <a:endParaRPr lang="es-MX" sz="1400" dirty="0"/>
          </a:p>
          <a:p>
            <a:r>
              <a:rPr lang="es-MX" sz="2800" dirty="0" smtClean="0"/>
              <a:t>Estos </a:t>
            </a:r>
            <a:r>
              <a:rPr lang="es-MX" sz="2800" b="1" dirty="0"/>
              <a:t>principios</a:t>
            </a:r>
            <a:r>
              <a:rPr lang="es-MX" sz="2800" dirty="0"/>
              <a:t> se aplican a la </a:t>
            </a:r>
            <a:r>
              <a:rPr lang="es-MX" sz="2800" b="1" dirty="0"/>
              <a:t>información</a:t>
            </a:r>
            <a:r>
              <a:rPr lang="es-MX" sz="2800" dirty="0"/>
              <a:t> que emana del </a:t>
            </a:r>
            <a:endParaRPr lang="es-MX" sz="2800" dirty="0" smtClean="0"/>
          </a:p>
          <a:p>
            <a:pPr marL="0" indent="0">
              <a:buNone/>
            </a:pPr>
            <a:r>
              <a:rPr lang="es-MX" sz="2800" b="1" dirty="0">
                <a:solidFill>
                  <a:srgbClr val="92D050"/>
                </a:solidFill>
              </a:rPr>
              <a:t>	</a:t>
            </a:r>
            <a:r>
              <a:rPr lang="es-MX" sz="2800" b="1" dirty="0" smtClean="0">
                <a:solidFill>
                  <a:srgbClr val="92D050"/>
                </a:solidFill>
              </a:rPr>
              <a:t>Parlamento</a:t>
            </a:r>
            <a:r>
              <a:rPr lang="es-MX" sz="2800" dirty="0"/>
              <a:t>, </a:t>
            </a:r>
            <a:r>
              <a:rPr lang="es-MX" sz="2800" b="1" dirty="0"/>
              <a:t>partidos políticos </a:t>
            </a:r>
            <a:r>
              <a:rPr lang="es-MX" sz="2800" dirty="0"/>
              <a:t>y </a:t>
            </a:r>
            <a:r>
              <a:rPr lang="es-MX" sz="2800" b="1" dirty="0"/>
              <a:t>parlamentarios</a:t>
            </a:r>
            <a:r>
              <a:rPr lang="es-MX" sz="2800" b="1" dirty="0" smtClean="0"/>
              <a:t>.</a:t>
            </a:r>
            <a:endParaRPr lang="es-MX" sz="2800" b="1" dirty="0"/>
          </a:p>
        </p:txBody>
      </p:sp>
    </p:spTree>
    <p:extLst>
      <p:ext uri="{BB962C8B-B14F-4D97-AF65-F5344CB8AC3E}">
        <p14:creationId xmlns:p14="http://schemas.microsoft.com/office/powerpoint/2010/main" val="1070512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"/>
            <a:ext cx="8596668" cy="862884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Historia</a:t>
            </a:r>
            <a:endParaRPr lang="es-MX" sz="44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862884"/>
            <a:ext cx="9406824" cy="5898524"/>
          </a:xfrm>
        </p:spPr>
        <p:txBody>
          <a:bodyPr>
            <a:normAutofit/>
          </a:bodyPr>
          <a:lstStyle/>
          <a:p>
            <a:r>
              <a:rPr lang="es-MX" sz="2800" dirty="0"/>
              <a:t>El </a:t>
            </a:r>
            <a:r>
              <a:rPr lang="es-MX" sz="2800" b="1" dirty="0" err="1"/>
              <a:t>Alþingi</a:t>
            </a:r>
            <a:r>
              <a:rPr lang="es-MX" sz="2800" b="1" dirty="0"/>
              <a:t> islandés,</a:t>
            </a:r>
            <a:r>
              <a:rPr lang="es-MX" sz="2800" dirty="0"/>
              <a:t> considerado el primer parlamento nacional, data del año </a:t>
            </a:r>
            <a:r>
              <a:rPr lang="es-MX" sz="2800" b="1" dirty="0"/>
              <a:t>930 a. C., </a:t>
            </a:r>
            <a:r>
              <a:rPr lang="es-MX" sz="2800" dirty="0"/>
              <a:t>cuando se utilizó como </a:t>
            </a:r>
            <a:r>
              <a:rPr lang="es-MX" sz="2800" b="1" dirty="0"/>
              <a:t>foro </a:t>
            </a:r>
            <a:r>
              <a:rPr lang="es-MX" sz="2800" dirty="0"/>
              <a:t>de </a:t>
            </a:r>
            <a:endParaRPr lang="es-MX" sz="2800" dirty="0" smtClean="0"/>
          </a:p>
          <a:p>
            <a:pPr marL="0" indent="0">
              <a:buNone/>
            </a:pPr>
            <a:r>
              <a:rPr lang="es-MX" sz="2800" dirty="0" smtClean="0"/>
              <a:t>   reunión de los </a:t>
            </a:r>
          </a:p>
          <a:p>
            <a:pPr marL="0" indent="0">
              <a:buNone/>
            </a:pPr>
            <a:r>
              <a:rPr lang="es-MX" sz="2800" dirty="0" smtClean="0"/>
              <a:t>   líderes </a:t>
            </a:r>
            <a:r>
              <a:rPr lang="es-MX" sz="2800" dirty="0"/>
              <a:t>locales.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150" y="2143125"/>
            <a:ext cx="7562850" cy="471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500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0869769" cy="991673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e-Parlamento</a:t>
            </a:r>
            <a:endParaRPr lang="es-MX" sz="44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-2" y="759854"/>
            <a:ext cx="11269015" cy="609814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MX" sz="2000" b="1" dirty="0" smtClean="0"/>
          </a:p>
          <a:p>
            <a:r>
              <a:rPr lang="es-MX" sz="2400" b="1" dirty="0" smtClean="0"/>
              <a:t>Edición </a:t>
            </a:r>
            <a:r>
              <a:rPr lang="es-MX" sz="2400" b="1" dirty="0"/>
              <a:t>2010 </a:t>
            </a:r>
            <a:r>
              <a:rPr lang="es-MX" sz="2400" dirty="0"/>
              <a:t>del </a:t>
            </a:r>
            <a:r>
              <a:rPr lang="es-MX" sz="2400" b="1" dirty="0"/>
              <a:t>Informe Mundial </a:t>
            </a:r>
            <a:r>
              <a:rPr lang="es-MX" sz="2400" dirty="0"/>
              <a:t>del </a:t>
            </a:r>
            <a:r>
              <a:rPr lang="es-MX" sz="2400" b="1" dirty="0">
                <a:solidFill>
                  <a:srgbClr val="92D050"/>
                </a:solidFill>
              </a:rPr>
              <a:t>e-Parlamento</a:t>
            </a:r>
            <a:r>
              <a:rPr lang="es-MX" sz="2400" dirty="0"/>
              <a:t> </a:t>
            </a:r>
            <a:r>
              <a:rPr lang="es-MX" sz="2400" dirty="0" smtClean="0"/>
              <a:t>destaca: </a:t>
            </a:r>
            <a:r>
              <a:rPr lang="es-MX" sz="2400" b="1" dirty="0"/>
              <a:t>97%</a:t>
            </a:r>
            <a:r>
              <a:rPr lang="es-MX" sz="2400" dirty="0"/>
              <a:t> de los </a:t>
            </a:r>
            <a:r>
              <a:rPr lang="es-MX" sz="2400" b="1" dirty="0">
                <a:solidFill>
                  <a:srgbClr val="92D050"/>
                </a:solidFill>
              </a:rPr>
              <a:t>parlamentos</a:t>
            </a:r>
            <a:r>
              <a:rPr lang="es-MX" sz="2400" dirty="0"/>
              <a:t> </a:t>
            </a:r>
            <a:r>
              <a:rPr lang="es-MX" sz="2400" u="sng" dirty="0"/>
              <a:t>tenían </a:t>
            </a:r>
            <a:r>
              <a:rPr lang="es-MX" sz="2400" u="sng" dirty="0" smtClean="0"/>
              <a:t>presencia </a:t>
            </a:r>
            <a:r>
              <a:rPr lang="es-MX" sz="2400" u="sng" dirty="0"/>
              <a:t>activa en </a:t>
            </a:r>
            <a:r>
              <a:rPr lang="es-MX" sz="2400" b="1" u="sng" dirty="0" smtClean="0"/>
              <a:t>línea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800" dirty="0" smtClean="0"/>
          </a:p>
          <a:p>
            <a:r>
              <a:rPr lang="es-MX" sz="2400" dirty="0"/>
              <a:t>L</a:t>
            </a:r>
            <a:r>
              <a:rPr lang="es-MX" sz="2400" dirty="0" smtClean="0"/>
              <a:t>amenta </a:t>
            </a:r>
            <a:r>
              <a:rPr lang="es-MX" sz="2400" dirty="0"/>
              <a:t>que estuvieran usando </a:t>
            </a:r>
            <a:r>
              <a:rPr lang="es-MX" sz="2400" b="1" dirty="0"/>
              <a:t>Internet </a:t>
            </a:r>
            <a:r>
              <a:rPr lang="es-MX" sz="2400" u="sng" dirty="0"/>
              <a:t>más para proporcionar información que para </a:t>
            </a:r>
            <a:r>
              <a:rPr lang="es-MX" sz="2400" u="sng" dirty="0" smtClean="0"/>
              <a:t>recibirla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800" dirty="0" smtClean="0"/>
          </a:p>
          <a:p>
            <a:r>
              <a:rPr lang="es-MX" sz="2400" dirty="0" smtClean="0"/>
              <a:t>Mientras </a:t>
            </a:r>
            <a:r>
              <a:rPr lang="es-MX" sz="2400" b="1" dirty="0" smtClean="0"/>
              <a:t>91</a:t>
            </a:r>
            <a:r>
              <a:rPr lang="es-MX" sz="2400" b="1" dirty="0"/>
              <a:t>%</a:t>
            </a:r>
            <a:r>
              <a:rPr lang="es-MX" sz="2400" dirty="0"/>
              <a:t> de </a:t>
            </a:r>
            <a:r>
              <a:rPr lang="es-MX" sz="2400" b="1" dirty="0" smtClean="0"/>
              <a:t>comisiones </a:t>
            </a:r>
            <a:r>
              <a:rPr lang="es-MX" sz="2400" dirty="0"/>
              <a:t>empleaban sitios </a:t>
            </a:r>
            <a:r>
              <a:rPr lang="es-MX" sz="2400" b="1" dirty="0"/>
              <a:t>web</a:t>
            </a:r>
            <a:r>
              <a:rPr lang="es-MX" sz="2400" dirty="0"/>
              <a:t> para comunicar información, solo </a:t>
            </a:r>
            <a:r>
              <a:rPr lang="es-MX" sz="2400" b="1" dirty="0"/>
              <a:t>2% </a:t>
            </a:r>
            <a:r>
              <a:rPr lang="es-MX" sz="2400" dirty="0"/>
              <a:t>los </a:t>
            </a:r>
            <a:r>
              <a:rPr lang="es-MX" sz="2400" u="sng" dirty="0"/>
              <a:t>utilizaba para solicitar </a:t>
            </a:r>
            <a:r>
              <a:rPr lang="es-MX" sz="2400" u="sng" dirty="0" smtClean="0"/>
              <a:t>propuestas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800" dirty="0" smtClean="0"/>
          </a:p>
          <a:p>
            <a:r>
              <a:rPr lang="es-MX" sz="2400" dirty="0" smtClean="0"/>
              <a:t>Entre </a:t>
            </a:r>
            <a:r>
              <a:rPr lang="es-MX" sz="2400" b="1" dirty="0" smtClean="0"/>
              <a:t>innovaciones </a:t>
            </a:r>
            <a:r>
              <a:rPr lang="es-MX" sz="2400" b="1" dirty="0"/>
              <a:t>tecnológicas </a:t>
            </a:r>
            <a:r>
              <a:rPr lang="es-MX" sz="2400" dirty="0"/>
              <a:t>menos utilizadas estaban consultas electrónicas sobre </a:t>
            </a:r>
            <a:r>
              <a:rPr lang="es-MX" sz="2400" dirty="0" smtClean="0"/>
              <a:t>legislación </a:t>
            </a:r>
            <a:r>
              <a:rPr lang="es-MX" sz="2400" dirty="0"/>
              <a:t>(</a:t>
            </a:r>
            <a:r>
              <a:rPr lang="es-MX" sz="2400" b="1" dirty="0"/>
              <a:t>16%</a:t>
            </a:r>
            <a:r>
              <a:rPr lang="es-MX" sz="2400" dirty="0"/>
              <a:t>); consultas electrónicas sobre políticas (</a:t>
            </a:r>
            <a:r>
              <a:rPr lang="es-MX" sz="2400" b="1" dirty="0"/>
              <a:t>15%</a:t>
            </a:r>
            <a:r>
              <a:rPr lang="es-MX" sz="2400" dirty="0"/>
              <a:t>) y debates en línea (</a:t>
            </a:r>
            <a:r>
              <a:rPr lang="es-MX" sz="2400" b="1" dirty="0"/>
              <a:t>10</a:t>
            </a:r>
            <a:r>
              <a:rPr lang="es-MX" sz="2400" b="1" dirty="0" smtClean="0"/>
              <a:t>%</a:t>
            </a:r>
            <a:r>
              <a:rPr lang="es-MX" sz="2400" dirty="0" smtClean="0"/>
              <a:t>).</a:t>
            </a:r>
          </a:p>
          <a:p>
            <a:pPr marL="0" indent="0">
              <a:buNone/>
            </a:pPr>
            <a:endParaRPr lang="es-MX" sz="800" dirty="0" smtClean="0"/>
          </a:p>
          <a:p>
            <a:r>
              <a:rPr lang="es-MX" sz="2400" b="1" dirty="0" smtClean="0">
                <a:solidFill>
                  <a:srgbClr val="92D050"/>
                </a:solidFill>
              </a:rPr>
              <a:t>Parlamentos </a:t>
            </a:r>
            <a:r>
              <a:rPr lang="es-MX" sz="2400" dirty="0"/>
              <a:t>que utilizaban </a:t>
            </a:r>
            <a:r>
              <a:rPr lang="es-MX" sz="2400" b="1" dirty="0"/>
              <a:t>redes sociales </a:t>
            </a:r>
            <a:r>
              <a:rPr lang="es-MX" sz="2400" dirty="0"/>
              <a:t>como </a:t>
            </a:r>
            <a:r>
              <a:rPr lang="es-MX" sz="2400" b="1" dirty="0"/>
              <a:t>Twitter (12%) </a:t>
            </a:r>
            <a:r>
              <a:rPr lang="es-MX" sz="2400" dirty="0"/>
              <a:t>y Facebook (</a:t>
            </a:r>
            <a:r>
              <a:rPr lang="es-MX" sz="2400" b="1" dirty="0"/>
              <a:t>13%</a:t>
            </a:r>
            <a:r>
              <a:rPr lang="es-MX" sz="2400" dirty="0"/>
              <a:t>) </a:t>
            </a:r>
            <a:r>
              <a:rPr lang="es-MX" sz="2400" u="sng" dirty="0"/>
              <a:t>eran igualmente bajas</a:t>
            </a:r>
            <a:r>
              <a:rPr lang="es-MX" sz="2400" dirty="0"/>
              <a:t>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27577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0672550" cy="850006"/>
          </a:xfrm>
        </p:spPr>
        <p:txBody>
          <a:bodyPr>
            <a:noAutofit/>
          </a:bodyPr>
          <a:lstStyle/>
          <a:p>
            <a:r>
              <a:rPr lang="es-MX" sz="44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2. Parlamento abierto </a:t>
            </a:r>
            <a:r>
              <a:rPr lang="es-MX" sz="44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</a:t>
            </a:r>
            <a:r>
              <a:rPr lang="es-MX" sz="44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transparente </a:t>
            </a:r>
            <a:r>
              <a:rPr lang="es-MX" sz="4400" b="1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IV</a:t>
            </a:r>
            <a:endParaRPr lang="es-MX" sz="44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-1" y="850006"/>
            <a:ext cx="12192001" cy="6007993"/>
          </a:xfrm>
        </p:spPr>
        <p:txBody>
          <a:bodyPr>
            <a:normAutofit/>
          </a:bodyPr>
          <a:lstStyle/>
          <a:p>
            <a:r>
              <a:rPr lang="es-MX" sz="2400" dirty="0"/>
              <a:t>La característica nuclear del </a:t>
            </a:r>
            <a:r>
              <a:rPr lang="es-MX" sz="2400" b="1" dirty="0">
                <a:solidFill>
                  <a:srgbClr val="92D050"/>
                </a:solidFill>
              </a:rPr>
              <a:t>Parlamento electrónico </a:t>
            </a:r>
            <a:r>
              <a:rPr lang="es-MX" sz="2400" dirty="0"/>
              <a:t>(PE) </a:t>
            </a:r>
            <a:r>
              <a:rPr lang="es-MX" sz="2400" b="1" dirty="0">
                <a:solidFill>
                  <a:srgbClr val="FF0000"/>
                </a:solidFill>
              </a:rPr>
              <a:t>no </a:t>
            </a:r>
            <a:r>
              <a:rPr lang="es-MX" sz="2400" dirty="0"/>
              <a:t>es la </a:t>
            </a:r>
            <a:r>
              <a:rPr lang="es-MX" sz="2400" b="1" dirty="0"/>
              <a:t>información,</a:t>
            </a:r>
            <a:r>
              <a:rPr lang="es-MX" sz="2400" dirty="0"/>
              <a:t> sino la </a:t>
            </a:r>
            <a:r>
              <a:rPr lang="es-MX" sz="2400" b="1" dirty="0"/>
              <a:t>interacción, vinculación</a:t>
            </a:r>
            <a:r>
              <a:rPr lang="es-MX" sz="2400" dirty="0"/>
              <a:t> y </a:t>
            </a:r>
            <a:r>
              <a:rPr lang="es-MX" sz="2400" b="1" dirty="0"/>
              <a:t>participación ciudadana </a:t>
            </a:r>
            <a:r>
              <a:rPr lang="es-MX" sz="2400" dirty="0"/>
              <a:t>en las funciones del </a:t>
            </a:r>
            <a:r>
              <a:rPr lang="es-MX" sz="2400" b="1" dirty="0">
                <a:solidFill>
                  <a:srgbClr val="92D050"/>
                </a:solidFill>
              </a:rPr>
              <a:t>órgano legislativo</a:t>
            </a:r>
            <a:r>
              <a:rPr lang="es-MX" sz="2400" dirty="0"/>
              <a:t>, lo que supone la creación de </a:t>
            </a:r>
            <a:r>
              <a:rPr lang="es-MX" sz="2400" b="1" dirty="0"/>
              <a:t>procedimientos </a:t>
            </a:r>
            <a:r>
              <a:rPr lang="es-MX" sz="2400" dirty="0"/>
              <a:t>que permitan vincular la entrada ciudadana (</a:t>
            </a:r>
            <a:r>
              <a:rPr lang="es-MX" sz="2400" b="1" i="1" dirty="0"/>
              <a:t>input</a:t>
            </a:r>
            <a:r>
              <a:rPr lang="es-MX" sz="2400" dirty="0"/>
              <a:t>), con las funciones parlamentarias, para generar un impacto Legislativo (</a:t>
            </a:r>
            <a:r>
              <a:rPr lang="es-MX" sz="2400" b="1" i="1" dirty="0"/>
              <a:t>output</a:t>
            </a:r>
            <a:r>
              <a:rPr lang="es-MX" sz="2400" dirty="0"/>
              <a:t>). </a:t>
            </a:r>
          </a:p>
          <a:p>
            <a:pPr marL="0" indent="0">
              <a:buNone/>
            </a:pPr>
            <a:endParaRPr lang="es-MX" sz="2400" dirty="0"/>
          </a:p>
          <a:p>
            <a:r>
              <a:rPr lang="es-MX" sz="2400" dirty="0"/>
              <a:t>El </a:t>
            </a:r>
            <a:r>
              <a:rPr lang="es-MX" sz="2400" b="1" dirty="0"/>
              <a:t>PE</a:t>
            </a:r>
            <a:r>
              <a:rPr lang="es-MX" sz="2400" dirty="0"/>
              <a:t> puede ser también un </a:t>
            </a:r>
            <a:r>
              <a:rPr lang="es-MX" sz="2400" b="1" dirty="0"/>
              <a:t>rediseño </a:t>
            </a:r>
            <a:r>
              <a:rPr lang="es-MX" sz="2400" dirty="0"/>
              <a:t>del </a:t>
            </a:r>
            <a:endParaRPr lang="es-MX" sz="2400" dirty="0" smtClean="0"/>
          </a:p>
          <a:p>
            <a:pPr marL="0" indent="0">
              <a:buNone/>
            </a:pPr>
            <a:r>
              <a:rPr lang="es-MX" sz="2400" b="1" dirty="0" smtClean="0"/>
              <a:t>	derecho </a:t>
            </a:r>
            <a:r>
              <a:rPr lang="es-MX" sz="2400" b="1" dirty="0"/>
              <a:t>de petición</a:t>
            </a:r>
            <a:r>
              <a:rPr lang="es-MX" sz="2400" dirty="0"/>
              <a:t>, </a:t>
            </a:r>
            <a:endParaRPr lang="es-MX" sz="2400" dirty="0" smtClean="0"/>
          </a:p>
          <a:p>
            <a:pPr marL="0" indent="0">
              <a:buNone/>
            </a:pPr>
            <a:r>
              <a:rPr lang="es-MX" sz="2400" dirty="0" smtClean="0"/>
              <a:t>	si </a:t>
            </a:r>
            <a:r>
              <a:rPr lang="es-MX" sz="2400" dirty="0"/>
              <a:t>se le da carácter </a:t>
            </a:r>
            <a:r>
              <a:rPr lang="es-MX" sz="2400" b="1" u="sng" dirty="0"/>
              <a:t>vinculante en </a:t>
            </a:r>
            <a:r>
              <a:rPr lang="es-MX" sz="2400" b="1" u="sng" dirty="0" smtClean="0"/>
              <a:t>línea</a:t>
            </a:r>
            <a:r>
              <a:rPr lang="es-MX" sz="2400" dirty="0" smtClean="0"/>
              <a:t>.</a:t>
            </a:r>
            <a:endParaRPr lang="es-MX" sz="24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437" y="2588655"/>
            <a:ext cx="5752563" cy="4269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822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1099666" cy="953037"/>
          </a:xfrm>
        </p:spPr>
        <p:txBody>
          <a:bodyPr>
            <a:noAutofit/>
          </a:bodyPr>
          <a:lstStyle/>
          <a:p>
            <a:r>
              <a:rPr lang="es-MX" sz="44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2. Parlamento abierto </a:t>
            </a:r>
            <a:r>
              <a:rPr lang="es-MX" sz="44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</a:t>
            </a:r>
            <a:r>
              <a:rPr lang="es-MX" sz="44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transparente </a:t>
            </a:r>
            <a:r>
              <a:rPr lang="es-MX" sz="4400" b="1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V</a:t>
            </a:r>
            <a:endParaRPr lang="es-MX" sz="44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-1" y="953037"/>
            <a:ext cx="12192001" cy="5904963"/>
          </a:xfrm>
        </p:spPr>
        <p:txBody>
          <a:bodyPr/>
          <a:lstStyle/>
          <a:p>
            <a:r>
              <a:rPr lang="es-MX" sz="2400" dirty="0"/>
              <a:t>Los </a:t>
            </a:r>
            <a:r>
              <a:rPr lang="es-MX" sz="2400" b="1" dirty="0">
                <a:solidFill>
                  <a:srgbClr val="92D050"/>
                </a:solidFill>
              </a:rPr>
              <a:t>parlamentos</a:t>
            </a:r>
            <a:r>
              <a:rPr lang="es-MX" sz="2400" dirty="0"/>
              <a:t> </a:t>
            </a:r>
            <a:r>
              <a:rPr lang="es-MX" sz="2400" dirty="0" smtClean="0"/>
              <a:t>adoptan </a:t>
            </a:r>
            <a:r>
              <a:rPr lang="es-MX" sz="2400" dirty="0"/>
              <a:t>por lo general una </a:t>
            </a:r>
            <a:r>
              <a:rPr lang="es-MX" sz="2400" b="1" dirty="0"/>
              <a:t>estrategia amplia </a:t>
            </a:r>
            <a:r>
              <a:rPr lang="es-MX" sz="2400" dirty="0"/>
              <a:t>de </a:t>
            </a:r>
            <a:r>
              <a:rPr lang="es-MX" sz="2400" b="1" dirty="0"/>
              <a:t>educación </a:t>
            </a:r>
            <a:r>
              <a:rPr lang="es-MX" sz="2400" dirty="0"/>
              <a:t>e </a:t>
            </a:r>
            <a:r>
              <a:rPr lang="es-MX" sz="2400" b="1" dirty="0"/>
              <a:t>información</a:t>
            </a:r>
            <a:r>
              <a:rPr lang="es-MX" sz="2400" dirty="0"/>
              <a:t>, de la que se encarga un </a:t>
            </a:r>
            <a:r>
              <a:rPr lang="es-MX" sz="2400" b="1" dirty="0"/>
              <a:t>departamento </a:t>
            </a:r>
            <a:r>
              <a:rPr lang="es-MX" sz="2400" b="1" dirty="0" smtClean="0"/>
              <a:t>específico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1400" dirty="0"/>
          </a:p>
          <a:p>
            <a:r>
              <a:rPr lang="es-MX" sz="2400" dirty="0" smtClean="0"/>
              <a:t>Abarcan </a:t>
            </a:r>
            <a:r>
              <a:rPr lang="es-MX" sz="2400" dirty="0"/>
              <a:t>todos los medios: </a:t>
            </a:r>
            <a:r>
              <a:rPr lang="es-MX" sz="2400" b="1" dirty="0" err="1" smtClean="0"/>
              <a:t>radio,TV</a:t>
            </a:r>
            <a:r>
              <a:rPr lang="es-MX" sz="2400" b="1" dirty="0" smtClean="0"/>
              <a:t>, </a:t>
            </a:r>
            <a:r>
              <a:rPr lang="es-MX" sz="2400" b="1" dirty="0"/>
              <a:t>Internet, publicaciones, centros de información</a:t>
            </a:r>
            <a:r>
              <a:rPr lang="es-MX" sz="2400" dirty="0"/>
              <a:t> e </a:t>
            </a:r>
            <a:r>
              <a:rPr lang="es-MX" sz="2400" u="sng" dirty="0"/>
              <a:t>iniciativas educativas de todo tipo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r>
              <a:rPr lang="es-MX" sz="2400" dirty="0" smtClean="0"/>
              <a:t> </a:t>
            </a:r>
            <a:endParaRPr lang="es-MX" sz="2400" dirty="0"/>
          </a:p>
          <a:p>
            <a:r>
              <a:rPr lang="es-MX" sz="2400" dirty="0"/>
              <a:t>Muchos tienen su propio </a:t>
            </a:r>
            <a:r>
              <a:rPr lang="es-MX" sz="2400" b="1" dirty="0"/>
              <a:t>canal de televisión</a:t>
            </a:r>
            <a:r>
              <a:rPr lang="es-MX" sz="2400" dirty="0"/>
              <a:t>, </a:t>
            </a:r>
            <a:r>
              <a:rPr lang="es-MX" sz="2400" b="1" dirty="0"/>
              <a:t>estación de radio </a:t>
            </a:r>
            <a:r>
              <a:rPr lang="es-MX" sz="2400" dirty="0"/>
              <a:t>y </a:t>
            </a:r>
            <a:r>
              <a:rPr lang="es-MX" sz="2400" b="1" dirty="0"/>
              <a:t>sitio de </a:t>
            </a:r>
            <a:r>
              <a:rPr lang="es-MX" sz="2400" b="1" dirty="0" smtClean="0"/>
              <a:t>Internet</a:t>
            </a:r>
            <a:r>
              <a:rPr lang="es-MX" sz="2400" dirty="0" smtClean="0"/>
              <a:t>, incluyendo </a:t>
            </a:r>
            <a:r>
              <a:rPr lang="es-MX" sz="2400" dirty="0"/>
              <a:t>un </a:t>
            </a:r>
            <a:r>
              <a:rPr lang="es-MX" sz="2400" b="1" dirty="0"/>
              <a:t>sitio público </a:t>
            </a:r>
            <a:r>
              <a:rPr lang="es-MX" sz="2400" dirty="0"/>
              <a:t>para informar a los </a:t>
            </a:r>
            <a:r>
              <a:rPr lang="es-MX" sz="2400" b="1" dirty="0"/>
              <a:t>ciudadanos </a:t>
            </a:r>
            <a:r>
              <a:rPr lang="es-MX" sz="2400" b="1" dirty="0" smtClean="0"/>
              <a:t>sobre </a:t>
            </a:r>
            <a:r>
              <a:rPr lang="es-MX" sz="2400" dirty="0" smtClean="0"/>
              <a:t>las </a:t>
            </a:r>
            <a:r>
              <a:rPr lang="es-MX" sz="2400" b="1" dirty="0"/>
              <a:t>deliberaciones parlamentarias </a:t>
            </a:r>
            <a:r>
              <a:rPr lang="es-MX" sz="2400" dirty="0"/>
              <a:t>y poner la </a:t>
            </a:r>
            <a:r>
              <a:rPr lang="es-MX" sz="2400" b="1" dirty="0"/>
              <a:t>legislación</a:t>
            </a:r>
            <a:r>
              <a:rPr lang="es-MX" sz="2400" dirty="0"/>
              <a:t> a disposición del </a:t>
            </a:r>
            <a:r>
              <a:rPr lang="es-MX" sz="2400" b="1" dirty="0" smtClean="0"/>
              <a:t>público,</a:t>
            </a:r>
            <a:r>
              <a:rPr lang="es-MX" sz="2400" dirty="0" smtClean="0"/>
              <a:t> y </a:t>
            </a:r>
            <a:r>
              <a:rPr lang="es-MX" sz="2400" dirty="0"/>
              <a:t>un </a:t>
            </a:r>
            <a:r>
              <a:rPr lang="es-MX" sz="2400" b="1" dirty="0"/>
              <a:t>sitio interno </a:t>
            </a:r>
            <a:r>
              <a:rPr lang="es-MX" sz="2400" dirty="0"/>
              <a:t>para la </a:t>
            </a:r>
            <a:r>
              <a:rPr lang="es-MX" sz="2400" b="1" dirty="0"/>
              <a:t>comunicación </a:t>
            </a:r>
            <a:r>
              <a:rPr lang="es-MX" sz="2400" dirty="0"/>
              <a:t>con sus propios miembros.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0387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0795379" cy="1094704"/>
          </a:xfrm>
        </p:spPr>
        <p:txBody>
          <a:bodyPr>
            <a:noAutofit/>
          </a:bodyPr>
          <a:lstStyle/>
          <a:p>
            <a:r>
              <a:rPr lang="es-MX" sz="44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2. Parlamento abierto </a:t>
            </a:r>
            <a:r>
              <a:rPr lang="es-MX" sz="44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</a:t>
            </a:r>
            <a:r>
              <a:rPr lang="es-MX" sz="44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transparente </a:t>
            </a:r>
            <a:r>
              <a:rPr lang="es-MX" sz="4400" b="1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VI</a:t>
            </a:r>
            <a:endParaRPr lang="es-MX" sz="44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094704"/>
            <a:ext cx="12192000" cy="5763295"/>
          </a:xfrm>
        </p:spPr>
        <p:txBody>
          <a:bodyPr>
            <a:normAutofit/>
          </a:bodyPr>
          <a:lstStyle/>
          <a:p>
            <a:r>
              <a:rPr lang="es-MX" sz="2400" b="1" dirty="0" err="1" smtClean="0"/>
              <a:t>Botswana</a:t>
            </a:r>
            <a:r>
              <a:rPr lang="es-MX" sz="2400" dirty="0" smtClean="0"/>
              <a:t>: «</a:t>
            </a:r>
            <a:r>
              <a:rPr lang="es-MX" sz="2400" b="1" dirty="0" smtClean="0">
                <a:solidFill>
                  <a:srgbClr val="92D050"/>
                </a:solidFill>
              </a:rPr>
              <a:t>Parlamento </a:t>
            </a:r>
            <a:r>
              <a:rPr lang="es-MX" sz="2400" b="1" dirty="0">
                <a:solidFill>
                  <a:srgbClr val="92D050"/>
                </a:solidFill>
              </a:rPr>
              <a:t>móvil</a:t>
            </a:r>
            <a:r>
              <a:rPr lang="es-MX" sz="2400" dirty="0"/>
              <a:t>» con </a:t>
            </a:r>
            <a:r>
              <a:rPr lang="es-MX" sz="2400" b="1" dirty="0"/>
              <a:t>miembros</a:t>
            </a:r>
            <a:r>
              <a:rPr lang="es-MX" sz="2400" dirty="0"/>
              <a:t> de la </a:t>
            </a:r>
            <a:r>
              <a:rPr lang="es-MX" sz="2400" b="1" dirty="0"/>
              <a:t>oficina </a:t>
            </a:r>
            <a:r>
              <a:rPr lang="es-MX" sz="2400" dirty="0"/>
              <a:t>de la </a:t>
            </a:r>
            <a:r>
              <a:rPr lang="es-MX" sz="2400" b="1" dirty="0"/>
              <a:t>presidencia</a:t>
            </a:r>
            <a:r>
              <a:rPr lang="es-MX" sz="2400" dirty="0"/>
              <a:t> y de </a:t>
            </a:r>
            <a:r>
              <a:rPr lang="es-MX" sz="2400" b="1" dirty="0"/>
              <a:t>información </a:t>
            </a:r>
            <a:r>
              <a:rPr lang="es-MX" sz="2400" dirty="0"/>
              <a:t>que explican el papel del </a:t>
            </a:r>
            <a:r>
              <a:rPr lang="es-MX" sz="2400" b="1" dirty="0">
                <a:solidFill>
                  <a:srgbClr val="92D050"/>
                </a:solidFill>
              </a:rPr>
              <a:t>parlamento</a:t>
            </a:r>
            <a:r>
              <a:rPr lang="es-MX" sz="2400" dirty="0"/>
              <a:t> en la </a:t>
            </a:r>
            <a:r>
              <a:rPr lang="es-MX" sz="2400" b="1" dirty="0" smtClean="0"/>
              <a:t>sociedad.</a:t>
            </a:r>
          </a:p>
          <a:p>
            <a:pPr marL="0" indent="0">
              <a:buNone/>
            </a:pPr>
            <a:endParaRPr lang="es-MX" sz="2400" dirty="0"/>
          </a:p>
          <a:p>
            <a:r>
              <a:rPr lang="es-MX" sz="2400" b="1" dirty="0" smtClean="0"/>
              <a:t>Sudáfrica:</a:t>
            </a:r>
            <a:r>
              <a:rPr lang="es-MX" sz="2400" dirty="0" smtClean="0"/>
              <a:t> «</a:t>
            </a:r>
            <a:r>
              <a:rPr lang="es-MX" sz="2400" dirty="0"/>
              <a:t>giras de la democracia», con objeto de «</a:t>
            </a:r>
            <a:r>
              <a:rPr lang="es-MX" sz="2400" b="1" dirty="0"/>
              <a:t>llevar el Parlamento </a:t>
            </a:r>
            <a:r>
              <a:rPr lang="es-MX" sz="2400" dirty="0"/>
              <a:t>a </a:t>
            </a:r>
            <a:r>
              <a:rPr lang="es-MX" sz="2400" b="1" dirty="0"/>
              <a:t>comunidades</a:t>
            </a:r>
            <a:r>
              <a:rPr lang="es-MX" sz="2400" dirty="0"/>
              <a:t>, para informar al </a:t>
            </a:r>
            <a:r>
              <a:rPr lang="es-MX" sz="2400" b="1" dirty="0"/>
              <a:t>pueblo</a:t>
            </a:r>
            <a:r>
              <a:rPr lang="es-MX" sz="2400" dirty="0"/>
              <a:t> sobre el </a:t>
            </a:r>
            <a:r>
              <a:rPr lang="es-MX" sz="2400" b="1" dirty="0"/>
              <a:t>proceso legislativo </a:t>
            </a:r>
            <a:r>
              <a:rPr lang="es-MX" sz="2400" dirty="0"/>
              <a:t>y la </a:t>
            </a:r>
            <a:r>
              <a:rPr lang="es-MX" sz="2400" b="1" dirty="0"/>
              <a:t>participación popular</a:t>
            </a:r>
            <a:r>
              <a:rPr lang="es-MX" sz="2400" dirty="0"/>
              <a:t>». La </a:t>
            </a:r>
            <a:r>
              <a:rPr lang="es-MX" sz="2400" b="1" dirty="0"/>
              <a:t>segunda cámara </a:t>
            </a:r>
            <a:r>
              <a:rPr lang="es-MX" sz="2400" dirty="0"/>
              <a:t>(Consejo Nacional de las Provincias), sesiona en una </a:t>
            </a:r>
            <a:r>
              <a:rPr lang="es-MX" sz="2400" b="1" dirty="0"/>
              <a:t>provincia </a:t>
            </a:r>
            <a:r>
              <a:rPr lang="es-MX" sz="2400" dirty="0"/>
              <a:t>diferente una semana cada </a:t>
            </a:r>
            <a:r>
              <a:rPr lang="es-MX" sz="2400" dirty="0" smtClean="0"/>
              <a:t>año.</a:t>
            </a:r>
          </a:p>
          <a:p>
            <a:endParaRPr lang="es-MX" sz="2400" dirty="0"/>
          </a:p>
          <a:p>
            <a:r>
              <a:rPr lang="es-MX" sz="2400" b="1" dirty="0" smtClean="0"/>
              <a:t>Gran </a:t>
            </a:r>
            <a:r>
              <a:rPr lang="es-MX" sz="2400" b="1" dirty="0" err="1"/>
              <a:t>Hural</a:t>
            </a:r>
            <a:r>
              <a:rPr lang="es-MX" sz="2400" b="1" dirty="0"/>
              <a:t> Estatal </a:t>
            </a:r>
            <a:r>
              <a:rPr lang="es-MX" sz="2400" dirty="0"/>
              <a:t>de </a:t>
            </a:r>
            <a:r>
              <a:rPr lang="es-MX" sz="2400" b="1" dirty="0" smtClean="0"/>
              <a:t>Mongolia: </a:t>
            </a:r>
            <a:r>
              <a:rPr lang="es-MX" sz="2400" dirty="0"/>
              <a:t>H</a:t>
            </a:r>
            <a:r>
              <a:rPr lang="es-MX" sz="2400" dirty="0" smtClean="0"/>
              <a:t>a </a:t>
            </a:r>
            <a:r>
              <a:rPr lang="es-MX" sz="2400" dirty="0"/>
              <a:t>establecido «</a:t>
            </a:r>
            <a:r>
              <a:rPr lang="es-MX" sz="2400" b="1" dirty="0"/>
              <a:t>centros permanentes </a:t>
            </a:r>
            <a:r>
              <a:rPr lang="es-MX" sz="2400" dirty="0"/>
              <a:t>de </a:t>
            </a:r>
            <a:r>
              <a:rPr lang="es-MX" sz="2400" b="1" dirty="0"/>
              <a:t>promoción parlamentaria</a:t>
            </a:r>
            <a:r>
              <a:rPr lang="es-MX" sz="2400" dirty="0"/>
              <a:t>» en 5 distritos de la capital y 9 provincias. </a:t>
            </a:r>
          </a:p>
        </p:txBody>
      </p:sp>
    </p:spTree>
    <p:extLst>
      <p:ext uri="{BB962C8B-B14F-4D97-AF65-F5344CB8AC3E}">
        <p14:creationId xmlns:p14="http://schemas.microsoft.com/office/powerpoint/2010/main" val="1393383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1"/>
            <a:ext cx="10822676" cy="940158"/>
          </a:xfrm>
        </p:spPr>
        <p:txBody>
          <a:bodyPr>
            <a:noAutofit/>
          </a:bodyPr>
          <a:lstStyle/>
          <a:p>
            <a:r>
              <a:rPr lang="es-MX" sz="44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2. Parlamento abierto </a:t>
            </a:r>
            <a:r>
              <a:rPr lang="es-MX" sz="44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</a:t>
            </a:r>
            <a:r>
              <a:rPr lang="es-MX" sz="44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transparente </a:t>
            </a:r>
            <a:r>
              <a:rPr lang="es-MX" sz="4400" b="1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VII</a:t>
            </a:r>
            <a:endParaRPr lang="es-MX" sz="44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837127"/>
            <a:ext cx="12192000" cy="6020873"/>
          </a:xfrm>
        </p:spPr>
        <p:txBody>
          <a:bodyPr>
            <a:normAutofit/>
          </a:bodyPr>
          <a:lstStyle/>
          <a:p>
            <a:endParaRPr lang="es-MX" sz="2400" u="sng" dirty="0" smtClean="0"/>
          </a:p>
          <a:p>
            <a:r>
              <a:rPr lang="es-MX" sz="2400" u="sng" dirty="0" smtClean="0"/>
              <a:t>Últimos 10 años</a:t>
            </a:r>
            <a:r>
              <a:rPr lang="es-MX" sz="2400" dirty="0"/>
              <a:t>:</a:t>
            </a:r>
            <a:r>
              <a:rPr lang="es-MX" sz="2400" dirty="0" smtClean="0"/>
              <a:t> </a:t>
            </a:r>
            <a:r>
              <a:rPr lang="es-MX" sz="2400" b="1" dirty="0" smtClean="0">
                <a:solidFill>
                  <a:srgbClr val="00B0F0"/>
                </a:solidFill>
              </a:rPr>
              <a:t>Congreso </a:t>
            </a:r>
            <a:r>
              <a:rPr lang="es-MX" sz="2400" b="1" dirty="0">
                <a:solidFill>
                  <a:srgbClr val="00B0F0"/>
                </a:solidFill>
              </a:rPr>
              <a:t>estadounidense </a:t>
            </a:r>
            <a:r>
              <a:rPr lang="es-MX" sz="2400" dirty="0"/>
              <a:t>construyó un nuevo </a:t>
            </a:r>
            <a:r>
              <a:rPr lang="es-MX" sz="2400" b="1" dirty="0"/>
              <a:t>centro de visitantes, </a:t>
            </a:r>
            <a:r>
              <a:rPr lang="es-MX" sz="2400" dirty="0"/>
              <a:t>con </a:t>
            </a:r>
            <a:r>
              <a:rPr lang="es-MX" sz="2400" b="1" dirty="0"/>
              <a:t>55,000 </a:t>
            </a:r>
            <a:r>
              <a:rPr lang="es-MX" sz="2400" b="1" dirty="0" smtClean="0"/>
              <a:t>m²</a:t>
            </a:r>
            <a:r>
              <a:rPr lang="es-MX" sz="2400" dirty="0" smtClean="0"/>
              <a:t>, </a:t>
            </a:r>
            <a:r>
              <a:rPr lang="es-MX" sz="2400" dirty="0"/>
              <a:t>equivalente a </a:t>
            </a:r>
            <a:r>
              <a:rPr lang="es-MX" sz="2400" dirty="0" smtClean="0"/>
              <a:t>aprox. </a:t>
            </a:r>
            <a:r>
              <a:rPr lang="es-MX" sz="2400" b="1" dirty="0"/>
              <a:t>¾ partes </a:t>
            </a:r>
            <a:r>
              <a:rPr lang="es-MX" sz="2400" dirty="0"/>
              <a:t>del propio </a:t>
            </a:r>
            <a:r>
              <a:rPr lang="es-MX" sz="2400" b="1" dirty="0"/>
              <a:t>Capitolio</a:t>
            </a:r>
            <a:r>
              <a:rPr lang="es-MX" sz="2400" dirty="0"/>
              <a:t>, que incluye sala de exposiciones, dos salas donde se exhiben películas sobre el </a:t>
            </a:r>
            <a:r>
              <a:rPr lang="es-MX" sz="2400" b="1" dirty="0" smtClean="0"/>
              <a:t>Congreso</a:t>
            </a:r>
            <a:r>
              <a:rPr lang="es-MX" sz="2400" dirty="0"/>
              <a:t>, restaurante, tienda de regalos, y oficina de </a:t>
            </a:r>
            <a:r>
              <a:rPr lang="es-MX" sz="2400" dirty="0" smtClean="0"/>
              <a:t>correos.</a:t>
            </a:r>
          </a:p>
          <a:p>
            <a:pPr marL="0" indent="0">
              <a:buNone/>
            </a:pPr>
            <a:endParaRPr lang="es-MX" sz="1000" dirty="0"/>
          </a:p>
          <a:p>
            <a:r>
              <a:rPr lang="es-MX" sz="2400" b="1" dirty="0" smtClean="0"/>
              <a:t>Recorridos </a:t>
            </a:r>
            <a:r>
              <a:rPr lang="es-MX" sz="2400" b="1" dirty="0"/>
              <a:t>telefónicos </a:t>
            </a:r>
            <a:r>
              <a:rPr lang="es-MX" sz="2400" dirty="0" smtClean="0"/>
              <a:t>con </a:t>
            </a:r>
            <a:r>
              <a:rPr lang="es-MX" sz="2400" dirty="0" err="1"/>
              <a:t>audioguías</a:t>
            </a:r>
            <a:r>
              <a:rPr lang="es-MX" sz="2400" dirty="0"/>
              <a:t> desde </a:t>
            </a:r>
            <a:r>
              <a:rPr lang="es-MX" sz="2400" b="1" dirty="0" smtClean="0"/>
              <a:t>teléfono </a:t>
            </a:r>
            <a:r>
              <a:rPr lang="es-MX" sz="2400" b="1" dirty="0"/>
              <a:t>celular</a:t>
            </a:r>
            <a:r>
              <a:rPr lang="es-MX" sz="2400" dirty="0"/>
              <a:t>. </a:t>
            </a:r>
            <a:endParaRPr lang="es-MX" sz="2400" dirty="0" smtClean="0"/>
          </a:p>
          <a:p>
            <a:pPr marL="0" indent="0">
              <a:buNone/>
            </a:pPr>
            <a:endParaRPr lang="es-MX" sz="1000" dirty="0"/>
          </a:p>
          <a:p>
            <a:r>
              <a:rPr lang="es-MX" sz="2400" dirty="0" smtClean="0"/>
              <a:t>En marzo-abril/</a:t>
            </a:r>
            <a:r>
              <a:rPr lang="es-MX" sz="2400" b="1" dirty="0" smtClean="0"/>
              <a:t>2009</a:t>
            </a:r>
            <a:r>
              <a:rPr lang="es-MX" sz="2400" dirty="0"/>
              <a:t>, el Congreso recibió 15,500 visitantes diarios </a:t>
            </a:r>
            <a:r>
              <a:rPr lang="es-MX" sz="2400" dirty="0" smtClean="0"/>
              <a:t>promedio </a:t>
            </a:r>
            <a:r>
              <a:rPr lang="es-MX" sz="2400" dirty="0"/>
              <a:t>y registró una cifra récord de </a:t>
            </a:r>
            <a:r>
              <a:rPr lang="es-MX" sz="2400" b="1" dirty="0"/>
              <a:t>19,000</a:t>
            </a:r>
            <a:r>
              <a:rPr lang="es-MX" sz="2400" dirty="0"/>
              <a:t> en un día. El </a:t>
            </a:r>
            <a:r>
              <a:rPr lang="es-MX" sz="2400" b="1" dirty="0"/>
              <a:t>centro</a:t>
            </a:r>
            <a:r>
              <a:rPr lang="es-MX" sz="2400" dirty="0"/>
              <a:t> recibió </a:t>
            </a:r>
            <a:r>
              <a:rPr lang="es-MX" sz="2400" b="1" dirty="0" smtClean="0"/>
              <a:t>2.3 </a:t>
            </a:r>
            <a:r>
              <a:rPr lang="es-MX" sz="2400" b="1" dirty="0"/>
              <a:t>millones </a:t>
            </a:r>
            <a:r>
              <a:rPr lang="es-MX" sz="2400" dirty="0"/>
              <a:t>de visitantes en su primer año (fines de 2008), </a:t>
            </a:r>
            <a:r>
              <a:rPr lang="es-MX" sz="2400" u="sng" dirty="0"/>
              <a:t>el doble </a:t>
            </a:r>
            <a:r>
              <a:rPr lang="es-MX" sz="2400" u="sng" dirty="0" smtClean="0"/>
              <a:t>del </a:t>
            </a:r>
            <a:r>
              <a:rPr lang="es-MX" sz="2400" u="sng" dirty="0"/>
              <a:t>año </a:t>
            </a:r>
            <a:r>
              <a:rPr lang="es-MX" sz="2400" u="sng" dirty="0" smtClean="0"/>
              <a:t>anterior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1000" dirty="0"/>
          </a:p>
          <a:p>
            <a:r>
              <a:rPr lang="es-MX" sz="2400" dirty="0"/>
              <a:t>I</a:t>
            </a:r>
            <a:r>
              <a:rPr lang="es-MX" sz="2400" dirty="0" smtClean="0"/>
              <a:t>ncluso centros </a:t>
            </a:r>
            <a:r>
              <a:rPr lang="es-MX" sz="2400" dirty="0"/>
              <a:t>más pequeños tienen </a:t>
            </a:r>
            <a:r>
              <a:rPr lang="es-MX" sz="2400" dirty="0" smtClean="0"/>
              <a:t>impacto </a:t>
            </a:r>
            <a:r>
              <a:rPr lang="es-MX" sz="2400" dirty="0"/>
              <a:t>espectacular: la </a:t>
            </a:r>
            <a:r>
              <a:rPr lang="es-MX" sz="2400" b="1" dirty="0" err="1">
                <a:solidFill>
                  <a:srgbClr val="0070C0"/>
                </a:solidFill>
              </a:rPr>
              <a:t>Saeima</a:t>
            </a:r>
            <a:r>
              <a:rPr lang="es-MX" sz="2400" b="1" dirty="0">
                <a:solidFill>
                  <a:srgbClr val="0070C0"/>
                </a:solidFill>
              </a:rPr>
              <a:t> letona </a:t>
            </a:r>
            <a:r>
              <a:rPr lang="es-MX" sz="2400" dirty="0"/>
              <a:t>explicó que, </a:t>
            </a:r>
            <a:r>
              <a:rPr lang="es-MX" sz="2400" dirty="0" smtClean="0"/>
              <a:t>a partir de la </a:t>
            </a:r>
            <a:r>
              <a:rPr lang="es-MX" sz="2400" dirty="0"/>
              <a:t>creación de su centro (</a:t>
            </a:r>
            <a:r>
              <a:rPr lang="es-MX" sz="2400" dirty="0" smtClean="0"/>
              <a:t>2005-2010), </a:t>
            </a:r>
            <a:r>
              <a:rPr lang="es-MX" sz="2400" dirty="0"/>
              <a:t>el número de visitantes se incrementó </a:t>
            </a:r>
            <a:r>
              <a:rPr lang="es-MX" sz="2400" u="sng" dirty="0"/>
              <a:t>22 veces</a:t>
            </a:r>
            <a:r>
              <a:rPr lang="es-MX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7485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1027392" cy="824248"/>
          </a:xfrm>
        </p:spPr>
        <p:txBody>
          <a:bodyPr>
            <a:noAutofit/>
          </a:bodyPr>
          <a:lstStyle/>
          <a:p>
            <a:r>
              <a:rPr lang="es-MX" sz="44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2. Parlamento abierto </a:t>
            </a:r>
            <a:r>
              <a:rPr lang="es-MX" sz="44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</a:t>
            </a:r>
            <a:r>
              <a:rPr lang="es-MX" sz="44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transparente </a:t>
            </a:r>
            <a:r>
              <a:rPr lang="es-MX" sz="4400" b="1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VIII</a:t>
            </a:r>
            <a:endParaRPr lang="es-MX" sz="44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-1" y="824248"/>
            <a:ext cx="12192001" cy="6033751"/>
          </a:xfrm>
        </p:spPr>
        <p:txBody>
          <a:bodyPr>
            <a:normAutofit fontScale="92500" lnSpcReduction="20000"/>
          </a:bodyPr>
          <a:lstStyle/>
          <a:p>
            <a:r>
              <a:rPr lang="es-MX" sz="2400" b="1" dirty="0"/>
              <a:t>Informar e involucrar a los jóvenes</a:t>
            </a:r>
            <a:endParaRPr lang="es-MX" sz="2400" dirty="0"/>
          </a:p>
          <a:p>
            <a:pPr marL="0" indent="0">
              <a:buNone/>
            </a:pPr>
            <a:endParaRPr lang="es-MX" sz="800" dirty="0"/>
          </a:p>
          <a:p>
            <a:r>
              <a:rPr lang="es-MX" sz="2400" dirty="0"/>
              <a:t>La mayoría de </a:t>
            </a:r>
            <a:r>
              <a:rPr lang="es-MX" sz="2400" b="1" dirty="0" smtClean="0">
                <a:solidFill>
                  <a:srgbClr val="92D050"/>
                </a:solidFill>
              </a:rPr>
              <a:t>parlamentos </a:t>
            </a:r>
            <a:r>
              <a:rPr lang="es-MX" sz="2400" dirty="0"/>
              <a:t>reconocen </a:t>
            </a:r>
            <a:r>
              <a:rPr lang="es-MX" sz="2400" dirty="0" smtClean="0"/>
              <a:t>problemático </a:t>
            </a:r>
            <a:r>
              <a:rPr lang="es-MX" sz="2400" dirty="0"/>
              <a:t>interesar a los </a:t>
            </a:r>
            <a:r>
              <a:rPr lang="es-MX" sz="2400" b="1" dirty="0"/>
              <a:t>jóvenes</a:t>
            </a:r>
            <a:r>
              <a:rPr lang="es-MX" sz="2400" dirty="0"/>
              <a:t>, aunque a </a:t>
            </a:r>
            <a:r>
              <a:rPr lang="es-MX" sz="2400" b="1" dirty="0"/>
              <a:t>menudo participan activamente </a:t>
            </a:r>
            <a:r>
              <a:rPr lang="es-MX" sz="2400" dirty="0"/>
              <a:t>en </a:t>
            </a:r>
            <a:r>
              <a:rPr lang="es-MX" sz="2400" b="1" dirty="0"/>
              <a:t>campañas </a:t>
            </a:r>
            <a:r>
              <a:rPr lang="es-MX" sz="2400" dirty="0"/>
              <a:t>o </a:t>
            </a:r>
            <a:r>
              <a:rPr lang="es-MX" sz="2400" b="1" dirty="0"/>
              <a:t>movimientos e</a:t>
            </a:r>
            <a:r>
              <a:rPr lang="es-MX" sz="2400" dirty="0"/>
              <a:t>n torno a temas </a:t>
            </a:r>
            <a:r>
              <a:rPr lang="es-MX" sz="2400" dirty="0" smtClean="0"/>
              <a:t>particulares.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400" b="1" dirty="0" smtClean="0">
                <a:solidFill>
                  <a:srgbClr val="FF0000"/>
                </a:solidFill>
              </a:rPr>
              <a:t>No </a:t>
            </a:r>
            <a:r>
              <a:rPr lang="es-MX" sz="2400" dirty="0"/>
              <a:t>obstante, </a:t>
            </a:r>
            <a:r>
              <a:rPr lang="es-MX" sz="2400" u="sng" dirty="0"/>
              <a:t>constituyen la categoría de edad </a:t>
            </a:r>
            <a:r>
              <a:rPr lang="es-MX" sz="2400" dirty="0"/>
              <a:t>que </a:t>
            </a:r>
            <a:r>
              <a:rPr lang="es-MX" sz="2400" b="1" dirty="0"/>
              <a:t>menos vota </a:t>
            </a:r>
            <a:r>
              <a:rPr lang="es-MX" sz="2400" dirty="0"/>
              <a:t>y </a:t>
            </a:r>
            <a:r>
              <a:rPr lang="es-MX" sz="2400" b="1" dirty="0"/>
              <a:t>menos se interesa </a:t>
            </a:r>
            <a:r>
              <a:rPr lang="es-MX" sz="2400" dirty="0"/>
              <a:t>por la </a:t>
            </a:r>
            <a:r>
              <a:rPr lang="es-MX" sz="2400" b="1" dirty="0"/>
              <a:t>política </a:t>
            </a:r>
            <a:r>
              <a:rPr lang="es-MX" sz="2400" b="1" dirty="0">
                <a:solidFill>
                  <a:srgbClr val="92D050"/>
                </a:solidFill>
              </a:rPr>
              <a:t>parlamentaria</a:t>
            </a:r>
            <a:r>
              <a:rPr lang="es-MX" sz="2400" b="1" dirty="0" smtClean="0">
                <a:solidFill>
                  <a:srgbClr val="92D050"/>
                </a:solidFill>
              </a:rPr>
              <a:t>.</a:t>
            </a:r>
          </a:p>
          <a:p>
            <a:pPr marL="0" indent="0">
              <a:buNone/>
            </a:pPr>
            <a:endParaRPr lang="es-MX" sz="800" dirty="0">
              <a:solidFill>
                <a:srgbClr val="92D050"/>
              </a:solidFill>
            </a:endParaRPr>
          </a:p>
          <a:p>
            <a:r>
              <a:rPr lang="es-MX" sz="2000" dirty="0"/>
              <a:t> </a:t>
            </a:r>
            <a:r>
              <a:rPr lang="es-MX" sz="2400" dirty="0" smtClean="0"/>
              <a:t>Numerosos </a:t>
            </a:r>
            <a:r>
              <a:rPr lang="es-MX" sz="2400" b="1" dirty="0">
                <a:solidFill>
                  <a:srgbClr val="92D050"/>
                </a:solidFill>
              </a:rPr>
              <a:t>parlamentos </a:t>
            </a:r>
            <a:r>
              <a:rPr lang="es-MX" sz="2400" dirty="0"/>
              <a:t>organizan </a:t>
            </a:r>
            <a:r>
              <a:rPr lang="es-MX" sz="2400" b="1" dirty="0"/>
              <a:t>visitas periódicas </a:t>
            </a:r>
            <a:r>
              <a:rPr lang="es-MX" sz="2400" dirty="0"/>
              <a:t>de escolares, </a:t>
            </a:r>
            <a:r>
              <a:rPr lang="es-MX" sz="2400" dirty="0" smtClean="0"/>
              <a:t>semanales </a:t>
            </a:r>
            <a:r>
              <a:rPr lang="es-MX" sz="2400" dirty="0"/>
              <a:t>o </a:t>
            </a:r>
            <a:r>
              <a:rPr lang="es-MX" sz="2400" dirty="0" smtClean="0"/>
              <a:t>mensuales,</a:t>
            </a:r>
            <a:r>
              <a:rPr lang="es-MX" sz="2400" b="1" dirty="0" smtClean="0"/>
              <a:t> </a:t>
            </a:r>
            <a:r>
              <a:rPr lang="es-MX" sz="2400" dirty="0"/>
              <a:t>lo que permite a jóvenes </a:t>
            </a:r>
            <a:r>
              <a:rPr lang="es-MX" sz="2400" dirty="0" smtClean="0"/>
              <a:t>asistir </a:t>
            </a:r>
            <a:r>
              <a:rPr lang="es-MX" sz="2400" dirty="0"/>
              <a:t>a sesiones plenarias y reuniones</a:t>
            </a:r>
            <a:r>
              <a:rPr lang="es-MX" sz="2400" b="1" dirty="0"/>
              <a:t> </a:t>
            </a:r>
            <a:r>
              <a:rPr lang="es-MX" sz="2400" dirty="0"/>
              <a:t>de comisiones, y reunirse con sus </a:t>
            </a:r>
            <a:r>
              <a:rPr lang="es-MX" sz="2400" dirty="0" smtClean="0"/>
              <a:t>representantes.</a:t>
            </a:r>
          </a:p>
          <a:p>
            <a:pPr marL="0" indent="0">
              <a:buNone/>
            </a:pPr>
            <a:endParaRPr lang="es-MX" sz="900" dirty="0"/>
          </a:p>
          <a:p>
            <a:r>
              <a:rPr lang="es-MX" sz="2600" dirty="0" smtClean="0"/>
              <a:t>Otros </a:t>
            </a:r>
            <a:r>
              <a:rPr lang="es-MX" sz="2600" dirty="0"/>
              <a:t>organizan «</a:t>
            </a:r>
            <a:r>
              <a:rPr lang="es-MX" sz="2600" b="1" dirty="0"/>
              <a:t>sesiones juveniles</a:t>
            </a:r>
            <a:r>
              <a:rPr lang="es-MX" sz="2600" dirty="0"/>
              <a:t>», </a:t>
            </a:r>
            <a:r>
              <a:rPr lang="es-MX" sz="2600" dirty="0" smtClean="0"/>
              <a:t>donde estudiantes </a:t>
            </a:r>
            <a:r>
              <a:rPr lang="es-MX" sz="2600" dirty="0"/>
              <a:t>pueden aprender </a:t>
            </a:r>
            <a:r>
              <a:rPr lang="es-MX" sz="2600" b="1" dirty="0"/>
              <a:t>procedimientos parlamentarios</a:t>
            </a:r>
            <a:r>
              <a:rPr lang="es-MX" sz="2600" dirty="0"/>
              <a:t>, organizando</a:t>
            </a:r>
            <a:r>
              <a:rPr lang="es-MX" sz="2600" b="1" dirty="0"/>
              <a:t> </a:t>
            </a:r>
            <a:r>
              <a:rPr lang="es-MX" sz="2600" dirty="0"/>
              <a:t>sus propios debates y sesiones de preguntas y </a:t>
            </a:r>
            <a:r>
              <a:rPr lang="es-MX" sz="2600" dirty="0" smtClean="0"/>
              <a:t>respuestas.</a:t>
            </a:r>
          </a:p>
          <a:p>
            <a:pPr marL="0" indent="0">
              <a:buNone/>
            </a:pPr>
            <a:endParaRPr lang="es-MX" sz="900" dirty="0"/>
          </a:p>
          <a:p>
            <a:r>
              <a:rPr lang="es-MX" sz="2600" dirty="0" smtClean="0"/>
              <a:t>El </a:t>
            </a:r>
            <a:r>
              <a:rPr lang="es-MX" sz="2600" b="1" dirty="0" err="1">
                <a:solidFill>
                  <a:srgbClr val="00B0F0"/>
                </a:solidFill>
              </a:rPr>
              <a:t>Storting</a:t>
            </a:r>
            <a:r>
              <a:rPr lang="es-MX" sz="2600" b="1" dirty="0">
                <a:solidFill>
                  <a:srgbClr val="00B0F0"/>
                </a:solidFill>
              </a:rPr>
              <a:t> noruego </a:t>
            </a:r>
            <a:r>
              <a:rPr lang="es-MX" sz="2600" dirty="0"/>
              <a:t>inauguró un «</a:t>
            </a:r>
            <a:r>
              <a:rPr lang="es-MX" sz="2600" b="1" dirty="0"/>
              <a:t>centro de eventos</a:t>
            </a:r>
            <a:r>
              <a:rPr lang="es-MX" sz="2600" dirty="0"/>
              <a:t>» (</a:t>
            </a:r>
            <a:r>
              <a:rPr lang="es-MX" sz="2600" b="1" dirty="0" smtClean="0"/>
              <a:t>otoño</a:t>
            </a:r>
            <a:r>
              <a:rPr lang="es-MX" sz="2600" dirty="0" smtClean="0"/>
              <a:t>/</a:t>
            </a:r>
            <a:r>
              <a:rPr lang="es-MX" sz="2600" b="1" dirty="0" smtClean="0"/>
              <a:t>2005)</a:t>
            </a:r>
            <a:r>
              <a:rPr lang="es-MX" sz="2600" dirty="0" smtClean="0"/>
              <a:t>,</a:t>
            </a:r>
            <a:r>
              <a:rPr lang="es-MX" sz="2600" b="1" dirty="0" smtClean="0"/>
              <a:t> </a:t>
            </a:r>
            <a:r>
              <a:rPr lang="es-MX" sz="2600" dirty="0" smtClean="0"/>
              <a:t>donde </a:t>
            </a:r>
            <a:r>
              <a:rPr lang="es-MX" sz="2600" b="1" dirty="0"/>
              <a:t>escolares simulan </a:t>
            </a:r>
            <a:r>
              <a:rPr lang="es-MX" sz="2600" dirty="0"/>
              <a:t>un </a:t>
            </a:r>
            <a:r>
              <a:rPr lang="es-MX" sz="2600" b="1" dirty="0"/>
              <a:t>proceso parlamentario</a:t>
            </a:r>
            <a:r>
              <a:rPr lang="es-MX" sz="2600" b="1" dirty="0" smtClean="0"/>
              <a:t>.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17206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646275" cy="978794"/>
          </a:xfrm>
        </p:spPr>
        <p:txBody>
          <a:bodyPr>
            <a:normAutofit/>
          </a:bodyPr>
          <a:lstStyle/>
          <a:p>
            <a:pPr algn="ctr"/>
            <a:r>
              <a:rPr lang="es-MX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3. Parlamento accesible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888642"/>
            <a:ext cx="12192000" cy="5969357"/>
          </a:xfrm>
        </p:spPr>
        <p:txBody>
          <a:bodyPr>
            <a:normAutofit/>
          </a:bodyPr>
          <a:lstStyle/>
          <a:p>
            <a:r>
              <a:rPr lang="es-MX" sz="2200" dirty="0"/>
              <a:t>H</a:t>
            </a:r>
            <a:r>
              <a:rPr lang="es-MX" sz="2200" dirty="0" smtClean="0"/>
              <a:t>ay </a:t>
            </a:r>
            <a:r>
              <a:rPr lang="es-MX" sz="2200" dirty="0"/>
              <a:t>formas de </a:t>
            </a:r>
            <a:r>
              <a:rPr lang="es-MX" sz="2200" b="1" dirty="0"/>
              <a:t>contacto directo </a:t>
            </a:r>
            <a:r>
              <a:rPr lang="es-MX" sz="2200" dirty="0"/>
              <a:t>entre </a:t>
            </a:r>
            <a:r>
              <a:rPr lang="es-MX" sz="2200" b="1" dirty="0" smtClean="0"/>
              <a:t>ciudadanos</a:t>
            </a:r>
            <a:r>
              <a:rPr lang="es-MX" sz="2200" dirty="0" smtClean="0"/>
              <a:t>-</a:t>
            </a:r>
            <a:r>
              <a:rPr lang="es-MX" sz="2200" b="1" dirty="0" smtClean="0"/>
              <a:t>representantes</a:t>
            </a:r>
            <a:r>
              <a:rPr lang="es-MX" sz="2200" dirty="0" smtClean="0"/>
              <a:t>.</a:t>
            </a:r>
          </a:p>
          <a:p>
            <a:endParaRPr lang="es-MX" sz="2200" dirty="0"/>
          </a:p>
          <a:p>
            <a:r>
              <a:rPr lang="es-MX" sz="2200" dirty="0"/>
              <a:t>L</a:t>
            </a:r>
            <a:r>
              <a:rPr lang="es-MX" sz="2200" dirty="0" smtClean="0"/>
              <a:t>os </a:t>
            </a:r>
            <a:r>
              <a:rPr lang="es-MX" sz="2200" b="1" dirty="0">
                <a:solidFill>
                  <a:srgbClr val="92D050"/>
                </a:solidFill>
              </a:rPr>
              <a:t>parlamentos </a:t>
            </a:r>
            <a:r>
              <a:rPr lang="es-MX" sz="2200" dirty="0"/>
              <a:t>pueden </a:t>
            </a:r>
            <a:r>
              <a:rPr lang="es-MX" sz="2200" b="1" dirty="0"/>
              <a:t>facilitar medidas </a:t>
            </a:r>
            <a:r>
              <a:rPr lang="es-MX" sz="2200" dirty="0"/>
              <a:t>de reparación en caso de </a:t>
            </a:r>
            <a:r>
              <a:rPr lang="es-MX" sz="2200" b="1" dirty="0" smtClean="0"/>
              <a:t>quejas</a:t>
            </a:r>
            <a:r>
              <a:rPr lang="es-MX" sz="2200" dirty="0" smtClean="0"/>
              <a:t> </a:t>
            </a:r>
            <a:r>
              <a:rPr lang="es-MX" sz="2200" b="1" dirty="0" smtClean="0"/>
              <a:t>ciudadanas</a:t>
            </a:r>
            <a:r>
              <a:rPr lang="es-MX" sz="2200" dirty="0"/>
              <a:t>, así como </a:t>
            </a:r>
            <a:r>
              <a:rPr lang="es-MX" sz="2200" b="1" dirty="0"/>
              <a:t>oportunidades</a:t>
            </a:r>
            <a:r>
              <a:rPr lang="es-MX" sz="2200" dirty="0"/>
              <a:t> de </a:t>
            </a:r>
            <a:r>
              <a:rPr lang="es-MX" sz="2200" b="1" dirty="0"/>
              <a:t>participación ciudadana </a:t>
            </a:r>
            <a:r>
              <a:rPr lang="es-MX" sz="2200" dirty="0"/>
              <a:t>en la </a:t>
            </a:r>
            <a:r>
              <a:rPr lang="es-MX" sz="2200" b="1" dirty="0"/>
              <a:t>labor legislativa </a:t>
            </a:r>
            <a:r>
              <a:rPr lang="es-MX" sz="2200" dirty="0"/>
              <a:t>y otras </a:t>
            </a:r>
            <a:r>
              <a:rPr lang="es-MX" sz="2200" b="1" dirty="0"/>
              <a:t>tareas</a:t>
            </a:r>
            <a:r>
              <a:rPr lang="es-MX" sz="2200" dirty="0"/>
              <a:t> </a:t>
            </a:r>
            <a:r>
              <a:rPr lang="es-MX" sz="2200" dirty="0" smtClean="0"/>
              <a:t>de </a:t>
            </a:r>
            <a:r>
              <a:rPr lang="es-MX" sz="2200" b="1" dirty="0" smtClean="0"/>
              <a:t>comisiones </a:t>
            </a:r>
            <a:r>
              <a:rPr lang="es-MX" sz="2200" b="1" dirty="0"/>
              <a:t>parlamentarias</a:t>
            </a:r>
            <a:r>
              <a:rPr lang="es-MX" sz="2200" dirty="0" smtClean="0"/>
              <a:t>.</a:t>
            </a:r>
          </a:p>
          <a:p>
            <a:endParaRPr lang="es-MX" sz="2200" dirty="0"/>
          </a:p>
          <a:p>
            <a:r>
              <a:rPr lang="es-MX" sz="2400" dirty="0"/>
              <a:t>El </a:t>
            </a:r>
            <a:r>
              <a:rPr lang="es-MX" sz="2400" b="1" dirty="0"/>
              <a:t>medio tradicional </a:t>
            </a:r>
            <a:r>
              <a:rPr lang="es-MX" sz="2400" dirty="0"/>
              <a:t>de </a:t>
            </a:r>
            <a:r>
              <a:rPr lang="es-MX" sz="2400" b="1" dirty="0"/>
              <a:t>acceso </a:t>
            </a:r>
            <a:r>
              <a:rPr lang="es-MX" sz="2400" b="1" dirty="0" smtClean="0"/>
              <a:t>ciudadano </a:t>
            </a:r>
            <a:r>
              <a:rPr lang="es-MX" sz="2400" dirty="0"/>
              <a:t>al </a:t>
            </a:r>
            <a:r>
              <a:rPr lang="es-MX" sz="2400" b="1" dirty="0" smtClean="0">
                <a:solidFill>
                  <a:srgbClr val="92D050"/>
                </a:solidFill>
              </a:rPr>
              <a:t>Parlamento </a:t>
            </a:r>
            <a:r>
              <a:rPr lang="es-MX" sz="2400" dirty="0"/>
              <a:t>e</a:t>
            </a:r>
            <a:r>
              <a:rPr lang="es-MX" sz="2400" dirty="0" smtClean="0"/>
              <a:t>n </a:t>
            </a:r>
            <a:r>
              <a:rPr lang="es-MX" sz="2400" dirty="0"/>
              <a:t>la </a:t>
            </a:r>
            <a:r>
              <a:rPr lang="es-MX" sz="2400" b="1" dirty="0"/>
              <a:t>mayoría</a:t>
            </a:r>
            <a:r>
              <a:rPr lang="es-MX" sz="2400" dirty="0"/>
              <a:t> de </a:t>
            </a:r>
            <a:r>
              <a:rPr lang="es-MX" sz="2400" b="1" dirty="0"/>
              <a:t>países</a:t>
            </a:r>
            <a:r>
              <a:rPr lang="es-MX" sz="2400" dirty="0"/>
              <a:t>, donde el electorado está dividido en </a:t>
            </a:r>
            <a:r>
              <a:rPr lang="es-MX" sz="2400" b="1" dirty="0"/>
              <a:t>circunscripciones </a:t>
            </a:r>
            <a:r>
              <a:rPr lang="es-MX" sz="2400" b="1" dirty="0" smtClean="0"/>
              <a:t>geográficas,</a:t>
            </a:r>
            <a:r>
              <a:rPr lang="es-MX" sz="2400" dirty="0" smtClean="0"/>
              <a:t> </a:t>
            </a:r>
            <a:r>
              <a:rPr lang="es-MX" sz="2400" dirty="0"/>
              <a:t>los </a:t>
            </a:r>
            <a:r>
              <a:rPr lang="es-MX" sz="2400" b="1" dirty="0">
                <a:solidFill>
                  <a:srgbClr val="92D050"/>
                </a:solidFill>
              </a:rPr>
              <a:t>parlamentarios </a:t>
            </a:r>
            <a:r>
              <a:rPr lang="es-MX" sz="2400" dirty="0">
                <a:solidFill>
                  <a:schemeClr val="tx1"/>
                </a:solidFill>
              </a:rPr>
              <a:t>r</a:t>
            </a:r>
            <a:r>
              <a:rPr lang="es-MX" sz="2400" dirty="0"/>
              <a:t>epresentan una </a:t>
            </a:r>
            <a:r>
              <a:rPr lang="es-MX" sz="2400" b="1" dirty="0" smtClean="0"/>
              <a:t>localidad</a:t>
            </a:r>
            <a:r>
              <a:rPr lang="es-MX" sz="2400" dirty="0"/>
              <a:t> </a:t>
            </a:r>
            <a:r>
              <a:rPr lang="es-MX" sz="2400" dirty="0" smtClean="0"/>
              <a:t>y reunirse </a:t>
            </a:r>
            <a:r>
              <a:rPr lang="es-MX" sz="2400" dirty="0"/>
              <a:t>con su </a:t>
            </a:r>
            <a:r>
              <a:rPr lang="es-MX" sz="2400" b="1" dirty="0"/>
              <a:t>representante </a:t>
            </a:r>
            <a:r>
              <a:rPr lang="es-MX" sz="2400" u="sng" dirty="0"/>
              <a:t>directamente, de forma individual o en grupo, sigue siendo </a:t>
            </a:r>
            <a:r>
              <a:rPr lang="es-MX" sz="2400" u="sng" dirty="0" smtClean="0"/>
              <a:t>importante</a:t>
            </a:r>
            <a:r>
              <a:rPr lang="es-MX" sz="2400" dirty="0" smtClean="0"/>
              <a:t>.</a:t>
            </a:r>
            <a:endParaRPr lang="es-MX" sz="2200" dirty="0" smtClean="0"/>
          </a:p>
          <a:p>
            <a:endParaRPr lang="es-MX" sz="2200" dirty="0"/>
          </a:p>
          <a:p>
            <a:endParaRPr lang="es-MX" sz="2200" dirty="0"/>
          </a:p>
          <a:p>
            <a:pPr marL="0" indent="0">
              <a:buNone/>
            </a:pPr>
            <a:endParaRPr lang="es-MX" sz="2200" dirty="0"/>
          </a:p>
        </p:txBody>
      </p:sp>
    </p:spTree>
    <p:extLst>
      <p:ext uri="{BB962C8B-B14F-4D97-AF65-F5344CB8AC3E}">
        <p14:creationId xmlns:p14="http://schemas.microsoft.com/office/powerpoint/2010/main" val="3787792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274002" cy="888642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3. Parlamento </a:t>
            </a:r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accesible II</a:t>
            </a:r>
            <a:endParaRPr lang="es-MX" sz="44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746975"/>
            <a:ext cx="12192000" cy="611102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MX" sz="1600" dirty="0" smtClean="0"/>
          </a:p>
          <a:p>
            <a:r>
              <a:rPr lang="es-MX" sz="2400" dirty="0" smtClean="0"/>
              <a:t>Muchos </a:t>
            </a:r>
            <a:r>
              <a:rPr lang="es-MX" sz="2400" b="1" dirty="0">
                <a:solidFill>
                  <a:srgbClr val="92D050"/>
                </a:solidFill>
              </a:rPr>
              <a:t>parlamentarios</a:t>
            </a:r>
            <a:r>
              <a:rPr lang="es-MX" sz="2400" dirty="0"/>
              <a:t>, durante los </a:t>
            </a:r>
            <a:r>
              <a:rPr lang="es-MX" sz="2400" b="1" dirty="0"/>
              <a:t>períodos de sesiones</a:t>
            </a:r>
            <a:r>
              <a:rPr lang="es-MX" sz="2400" dirty="0"/>
              <a:t>, reservan </a:t>
            </a:r>
            <a:r>
              <a:rPr lang="es-MX" sz="2400" b="1" dirty="0"/>
              <a:t>1-2</a:t>
            </a:r>
            <a:r>
              <a:rPr lang="es-MX" sz="2400" dirty="0"/>
              <a:t> días al principio o fin de cada semana para visitar sus </a:t>
            </a:r>
            <a:r>
              <a:rPr lang="es-MX" sz="2400" b="1" dirty="0"/>
              <a:t>circunscripciones</a:t>
            </a:r>
            <a:r>
              <a:rPr lang="es-MX" sz="2400" dirty="0"/>
              <a:t>. </a:t>
            </a:r>
            <a:endParaRPr lang="es-MX" sz="2400" dirty="0" smtClean="0"/>
          </a:p>
          <a:p>
            <a:endParaRPr lang="es-MX" sz="2000" dirty="0"/>
          </a:p>
          <a:p>
            <a:r>
              <a:rPr lang="es-MX" sz="2400" dirty="0" smtClean="0"/>
              <a:t>En </a:t>
            </a:r>
            <a:r>
              <a:rPr lang="es-MX" sz="2400" b="1" dirty="0" smtClean="0">
                <a:solidFill>
                  <a:srgbClr val="FF0000"/>
                </a:solidFill>
              </a:rPr>
              <a:t>Suiza, Malta </a:t>
            </a:r>
            <a:r>
              <a:rPr lang="es-MX" sz="2400" dirty="0" smtClean="0"/>
              <a:t>y otros </a:t>
            </a:r>
            <a:r>
              <a:rPr lang="es-MX" sz="2400" b="1" dirty="0"/>
              <a:t>países</a:t>
            </a:r>
            <a:r>
              <a:rPr lang="es-MX" sz="2400" dirty="0"/>
              <a:t>, la </a:t>
            </a:r>
            <a:r>
              <a:rPr lang="es-MX" sz="2400" b="1" dirty="0"/>
              <a:t>labor parlamentaria </a:t>
            </a:r>
            <a:r>
              <a:rPr lang="es-MX" sz="2400" dirty="0"/>
              <a:t>es de </a:t>
            </a:r>
            <a:r>
              <a:rPr lang="es-MX" sz="2400" b="1" dirty="0"/>
              <a:t>tiempo parcial</a:t>
            </a:r>
            <a:r>
              <a:rPr lang="es-MX" sz="2400" dirty="0"/>
              <a:t>, y los </a:t>
            </a:r>
            <a:r>
              <a:rPr lang="es-MX" sz="2400" b="1" dirty="0">
                <a:solidFill>
                  <a:schemeClr val="tx1"/>
                </a:solidFill>
              </a:rPr>
              <a:t>parlamentarios</a:t>
            </a:r>
            <a:r>
              <a:rPr lang="es-MX" sz="2400" dirty="0"/>
              <a:t> siguen ejerciendo sus profesiones. En </a:t>
            </a:r>
            <a:r>
              <a:rPr lang="es-MX" sz="2400" b="1" dirty="0">
                <a:solidFill>
                  <a:srgbClr val="FF0000"/>
                </a:solidFill>
              </a:rPr>
              <a:t>Malta</a:t>
            </a:r>
            <a:r>
              <a:rPr lang="es-MX" sz="2400" dirty="0"/>
              <a:t>, los </a:t>
            </a:r>
            <a:r>
              <a:rPr lang="es-MX" sz="2400" b="1" dirty="0">
                <a:solidFill>
                  <a:srgbClr val="92D050"/>
                </a:solidFill>
              </a:rPr>
              <a:t>diputados</a:t>
            </a:r>
            <a:r>
              <a:rPr lang="es-MX" sz="2400" dirty="0"/>
              <a:t> «visitan frecuentemente a sus </a:t>
            </a:r>
            <a:r>
              <a:rPr lang="es-MX" sz="2400" b="1" dirty="0"/>
              <a:t>electores </a:t>
            </a:r>
            <a:r>
              <a:rPr lang="es-MX" sz="2400" dirty="0"/>
              <a:t>en sus domicilios, hospitales y lugares de trabajo, a fin de conocer sus necesidades.</a:t>
            </a:r>
          </a:p>
          <a:p>
            <a:pPr marL="0" indent="0">
              <a:buNone/>
            </a:pPr>
            <a:endParaRPr lang="es-MX" sz="2000" dirty="0"/>
          </a:p>
          <a:p>
            <a:r>
              <a:rPr lang="es-MX" sz="2400" dirty="0"/>
              <a:t>En el otro extremo, el </a:t>
            </a:r>
            <a:r>
              <a:rPr lang="es-MX" sz="2400" b="1" dirty="0">
                <a:solidFill>
                  <a:srgbClr val="92D050"/>
                </a:solidFill>
              </a:rPr>
              <a:t>parlamento</a:t>
            </a:r>
            <a:r>
              <a:rPr lang="es-MX" sz="2400" dirty="0"/>
              <a:t> de la </a:t>
            </a:r>
            <a:r>
              <a:rPr lang="es-MX" sz="2400" b="1" dirty="0">
                <a:solidFill>
                  <a:srgbClr val="FF0000"/>
                </a:solidFill>
              </a:rPr>
              <a:t>República Popular China </a:t>
            </a:r>
            <a:r>
              <a:rPr lang="es-MX" sz="2400" dirty="0"/>
              <a:t>se reúne en </a:t>
            </a:r>
            <a:r>
              <a:rPr lang="es-MX" sz="2400" b="1" dirty="0"/>
              <a:t>pleno</a:t>
            </a:r>
            <a:r>
              <a:rPr lang="es-MX" sz="2400" dirty="0"/>
              <a:t> </a:t>
            </a:r>
            <a:r>
              <a:rPr lang="es-MX" sz="2400" u="sng" dirty="0"/>
              <a:t>sólo </a:t>
            </a:r>
            <a:r>
              <a:rPr lang="es-MX" sz="2400" u="sng" dirty="0" smtClean="0"/>
              <a:t>pocos </a:t>
            </a:r>
            <a:r>
              <a:rPr lang="es-MX" sz="2400" u="sng" dirty="0"/>
              <a:t>días por año</a:t>
            </a:r>
            <a:r>
              <a:rPr lang="es-MX" sz="2400" dirty="0"/>
              <a:t>, y los </a:t>
            </a:r>
            <a:r>
              <a:rPr lang="es-MX" sz="2400" b="1" dirty="0">
                <a:solidFill>
                  <a:srgbClr val="92D050"/>
                </a:solidFill>
              </a:rPr>
              <a:t>diputados</a:t>
            </a:r>
            <a:r>
              <a:rPr lang="es-MX" sz="2400" dirty="0"/>
              <a:t> ejercen sus respectivas profesiones. «Ello les permite tener contacto directo con los electores, experimentar sus dificultades y entender sus aspiraciones». La Comisión Permanente del </a:t>
            </a:r>
            <a:r>
              <a:rPr lang="es-MX" sz="2400" b="1" dirty="0">
                <a:solidFill>
                  <a:schemeClr val="tx1"/>
                </a:solidFill>
              </a:rPr>
              <a:t>Congreso Nacional Popular </a:t>
            </a:r>
            <a:r>
              <a:rPr lang="es-MX" sz="2400" u="sng" dirty="0"/>
              <a:t>se reúne de forma permanente </a:t>
            </a:r>
            <a:r>
              <a:rPr lang="es-MX" sz="2400" dirty="0"/>
              <a:t>entre los períodos de sesiones del </a:t>
            </a:r>
            <a:r>
              <a:rPr lang="es-MX" sz="2400" b="1" dirty="0">
                <a:solidFill>
                  <a:schemeClr val="tx1"/>
                </a:solidFill>
              </a:rPr>
              <a:t>Parlamento</a:t>
            </a:r>
            <a:r>
              <a:rPr lang="es-MX" sz="2400" dirty="0" smtClean="0">
                <a:solidFill>
                  <a:schemeClr val="tx1"/>
                </a:solidFill>
              </a:rPr>
              <a:t>.</a:t>
            </a:r>
            <a:endParaRPr lang="es-MX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722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0032642" cy="862885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3. Parlamento accesible </a:t>
            </a:r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III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862885"/>
            <a:ext cx="12192000" cy="5995115"/>
          </a:xfrm>
        </p:spPr>
        <p:txBody>
          <a:bodyPr>
            <a:normAutofit/>
          </a:bodyPr>
          <a:lstStyle/>
          <a:p>
            <a:r>
              <a:rPr lang="es-MX" sz="2400" b="1" dirty="0">
                <a:solidFill>
                  <a:srgbClr val="00B0F0"/>
                </a:solidFill>
              </a:rPr>
              <a:t>Oficinas parlamentarias de </a:t>
            </a:r>
            <a:r>
              <a:rPr lang="es-MX" sz="2400" b="1" dirty="0" smtClean="0">
                <a:solidFill>
                  <a:srgbClr val="00B0F0"/>
                </a:solidFill>
              </a:rPr>
              <a:t>circunscripción.</a:t>
            </a:r>
          </a:p>
          <a:p>
            <a:pPr marL="0" indent="0">
              <a:buNone/>
            </a:pPr>
            <a:endParaRPr lang="es-MX" sz="1400" b="1" dirty="0"/>
          </a:p>
          <a:p>
            <a:r>
              <a:rPr lang="es-MX" sz="2400" dirty="0" smtClean="0"/>
              <a:t>Muchos </a:t>
            </a:r>
            <a:r>
              <a:rPr lang="es-MX" sz="2400" b="1" dirty="0">
                <a:solidFill>
                  <a:srgbClr val="92D050"/>
                </a:solidFill>
              </a:rPr>
              <a:t>parlamentos </a:t>
            </a:r>
            <a:r>
              <a:rPr lang="es-MX" sz="2400" dirty="0" smtClean="0"/>
              <a:t>han </a:t>
            </a:r>
            <a:r>
              <a:rPr lang="es-MX" sz="2400" dirty="0"/>
              <a:t>lanzado proyectos para</a:t>
            </a:r>
            <a:r>
              <a:rPr lang="es-MX" sz="2400" b="1" dirty="0"/>
              <a:t> </a:t>
            </a:r>
            <a:r>
              <a:rPr lang="es-MX" sz="2400" dirty="0"/>
              <a:t>establecer </a:t>
            </a:r>
            <a:r>
              <a:rPr lang="es-MX" sz="2400" b="1" dirty="0">
                <a:solidFill>
                  <a:srgbClr val="92D050"/>
                </a:solidFill>
              </a:rPr>
              <a:t>oficinas parlamentarias </a:t>
            </a:r>
            <a:r>
              <a:rPr lang="es-MX" sz="2400" dirty="0"/>
              <a:t>en </a:t>
            </a:r>
            <a:r>
              <a:rPr lang="es-MX" sz="2400" b="1" dirty="0"/>
              <a:t>cada circunscripción</a:t>
            </a:r>
            <a:r>
              <a:rPr lang="es-MX" sz="2400" dirty="0"/>
              <a:t>, donde los </a:t>
            </a:r>
            <a:r>
              <a:rPr lang="es-MX" sz="2400" b="1" dirty="0">
                <a:solidFill>
                  <a:srgbClr val="92D050"/>
                </a:solidFill>
              </a:rPr>
              <a:t>legisladores</a:t>
            </a:r>
            <a:r>
              <a:rPr lang="es-MX" sz="2400" b="1" dirty="0"/>
              <a:t> </a:t>
            </a:r>
            <a:r>
              <a:rPr lang="es-MX" sz="2400" dirty="0"/>
              <a:t>pueden reunirse con sus </a:t>
            </a:r>
            <a:r>
              <a:rPr lang="es-MX" sz="2400" b="1" dirty="0" smtClean="0"/>
              <a:t>electores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1400" dirty="0"/>
          </a:p>
          <a:p>
            <a:r>
              <a:rPr lang="es-MX" sz="2400" dirty="0" smtClean="0"/>
              <a:t>En </a:t>
            </a:r>
            <a:r>
              <a:rPr lang="es-MX" sz="2400" b="1" dirty="0">
                <a:solidFill>
                  <a:srgbClr val="7030A0"/>
                </a:solidFill>
              </a:rPr>
              <a:t>Zambia</a:t>
            </a:r>
            <a:r>
              <a:rPr lang="es-MX" sz="2400" dirty="0"/>
              <a:t>, forma parte de un</a:t>
            </a:r>
            <a:r>
              <a:rPr lang="es-MX" sz="2400" b="1" dirty="0"/>
              <a:t> ambicioso programa </a:t>
            </a:r>
            <a:r>
              <a:rPr lang="es-MX" sz="2400" dirty="0"/>
              <a:t>de </a:t>
            </a:r>
            <a:r>
              <a:rPr lang="es-MX" sz="2400" b="1" dirty="0">
                <a:solidFill>
                  <a:srgbClr val="92D050"/>
                </a:solidFill>
              </a:rPr>
              <a:t>reforma </a:t>
            </a:r>
            <a:r>
              <a:rPr lang="es-MX" sz="2400" b="1" dirty="0" smtClean="0">
                <a:solidFill>
                  <a:srgbClr val="92D050"/>
                </a:solidFill>
              </a:rPr>
              <a:t>parlamentaria</a:t>
            </a:r>
            <a:r>
              <a:rPr lang="es-MX" sz="2400" dirty="0"/>
              <a:t>;</a:t>
            </a:r>
            <a:r>
              <a:rPr lang="es-MX" sz="2400" dirty="0" smtClean="0"/>
              <a:t> en </a:t>
            </a:r>
            <a:r>
              <a:rPr lang="es-MX" sz="2400" dirty="0"/>
              <a:t>la </a:t>
            </a:r>
            <a:r>
              <a:rPr lang="es-MX" sz="2400" b="1" dirty="0"/>
              <a:t>primera etapa</a:t>
            </a:r>
            <a:r>
              <a:rPr lang="es-MX" sz="2400" dirty="0"/>
              <a:t>, se </a:t>
            </a:r>
            <a:r>
              <a:rPr lang="es-MX" sz="2400" u="sng" dirty="0"/>
              <a:t>instalaron</a:t>
            </a:r>
            <a:r>
              <a:rPr lang="es-MX" sz="2400" b="1" u="sng" dirty="0"/>
              <a:t> </a:t>
            </a:r>
            <a:r>
              <a:rPr lang="es-MX" sz="2400" u="sng" dirty="0"/>
              <a:t>de forma experimental </a:t>
            </a:r>
            <a:r>
              <a:rPr lang="es-MX" sz="2400" b="1" u="sng" dirty="0"/>
              <a:t>3 modelos </a:t>
            </a:r>
            <a:r>
              <a:rPr lang="es-MX" sz="2400" u="sng" dirty="0"/>
              <a:t>de </a:t>
            </a:r>
            <a:r>
              <a:rPr lang="es-MX" sz="2400" b="1" u="sng" dirty="0"/>
              <a:t>locales</a:t>
            </a:r>
            <a:r>
              <a:rPr lang="es-MX" sz="2400" b="1" dirty="0"/>
              <a:t>:</a:t>
            </a:r>
          </a:p>
          <a:p>
            <a:pPr marL="0" indent="0">
              <a:buNone/>
            </a:pPr>
            <a:endParaRPr lang="es-MX" sz="1400" dirty="0"/>
          </a:p>
          <a:p>
            <a:r>
              <a:rPr lang="es-MX" sz="2400" dirty="0"/>
              <a:t>■ </a:t>
            </a:r>
            <a:r>
              <a:rPr lang="es-MX" sz="2400" b="1" dirty="0" smtClean="0"/>
              <a:t>Local </a:t>
            </a:r>
            <a:r>
              <a:rPr lang="es-MX" sz="2400" b="1" dirty="0"/>
              <a:t>fijo;</a:t>
            </a:r>
          </a:p>
          <a:p>
            <a:r>
              <a:rPr lang="es-MX" sz="2400" b="1" dirty="0"/>
              <a:t>■ Local con presupuesto y o fondos para viajar por la circunscripción;</a:t>
            </a:r>
          </a:p>
          <a:p>
            <a:r>
              <a:rPr lang="es-MX" sz="2400" dirty="0"/>
              <a:t>■ </a:t>
            </a:r>
            <a:r>
              <a:rPr lang="es-MX" sz="2400" b="1" dirty="0"/>
              <a:t>Local </a:t>
            </a:r>
            <a:r>
              <a:rPr lang="es-MX" sz="2400" b="1" dirty="0" smtClean="0"/>
              <a:t>móvil, </a:t>
            </a:r>
            <a:r>
              <a:rPr lang="es-MX" sz="2400" dirty="0"/>
              <a:t>en vehículo </a:t>
            </a:r>
            <a:r>
              <a:rPr lang="es-MX" sz="2400" dirty="0" err="1"/>
              <a:t>Land</a:t>
            </a:r>
            <a:r>
              <a:rPr lang="es-MX" sz="2400" dirty="0"/>
              <a:t> </a:t>
            </a:r>
            <a:r>
              <a:rPr lang="es-MX" sz="2400" dirty="0" err="1"/>
              <a:t>Rover</a:t>
            </a:r>
            <a:r>
              <a:rPr lang="es-MX" sz="2400" dirty="0"/>
              <a:t>, provisto de </a:t>
            </a:r>
            <a:r>
              <a:rPr lang="es-MX" sz="2400" b="1" dirty="0"/>
              <a:t>ordenador</a:t>
            </a:r>
            <a:r>
              <a:rPr lang="es-MX" sz="2400" dirty="0"/>
              <a:t> y </a:t>
            </a:r>
            <a:r>
              <a:rPr lang="es-MX" sz="2400" b="1" dirty="0"/>
              <a:t>teléfono satelital.</a:t>
            </a:r>
          </a:p>
          <a:p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935288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9981127" cy="811369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3. Parlamento accesible </a:t>
            </a:r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IV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811369"/>
            <a:ext cx="11269014" cy="604663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MX" sz="1600" dirty="0" smtClean="0"/>
          </a:p>
          <a:p>
            <a:r>
              <a:rPr lang="es-MX" sz="2400" dirty="0" smtClean="0"/>
              <a:t>Tradicionalmente</a:t>
            </a:r>
            <a:r>
              <a:rPr lang="es-MX" sz="2400" dirty="0"/>
              <a:t>, </a:t>
            </a:r>
            <a:r>
              <a:rPr lang="es-MX" sz="2400" b="1" dirty="0" smtClean="0"/>
              <a:t>ciudadanos</a:t>
            </a:r>
            <a:r>
              <a:rPr lang="es-MX" sz="2400" dirty="0" smtClean="0"/>
              <a:t> </a:t>
            </a:r>
            <a:r>
              <a:rPr lang="es-MX" sz="2400" dirty="0"/>
              <a:t>que tienen </a:t>
            </a:r>
            <a:r>
              <a:rPr lang="es-MX" sz="2400" b="1" dirty="0"/>
              <a:t>quejas</a:t>
            </a:r>
            <a:r>
              <a:rPr lang="es-MX" sz="2400" dirty="0"/>
              <a:t> y </a:t>
            </a:r>
            <a:r>
              <a:rPr lang="es-MX" sz="2400" b="1" dirty="0"/>
              <a:t>reclamaciones</a:t>
            </a:r>
            <a:r>
              <a:rPr lang="es-MX" sz="2400" dirty="0"/>
              <a:t> ante </a:t>
            </a:r>
            <a:r>
              <a:rPr lang="es-MX" sz="2400" b="1" dirty="0"/>
              <a:t>autoridades</a:t>
            </a:r>
            <a:r>
              <a:rPr lang="es-MX" sz="2400" dirty="0"/>
              <a:t>, o buscan la </a:t>
            </a:r>
            <a:r>
              <a:rPr lang="es-MX" sz="2400" b="1" dirty="0"/>
              <a:t>reparación</a:t>
            </a:r>
            <a:r>
              <a:rPr lang="es-MX" sz="2400" dirty="0"/>
              <a:t> de un </a:t>
            </a:r>
            <a:r>
              <a:rPr lang="es-MX" sz="2400" b="1" dirty="0"/>
              <a:t>perjuicio </a:t>
            </a:r>
            <a:r>
              <a:rPr lang="es-MX" sz="2400" dirty="0"/>
              <a:t>se dirigen a su </a:t>
            </a:r>
            <a:r>
              <a:rPr lang="es-MX" sz="2400" b="1" dirty="0">
                <a:solidFill>
                  <a:srgbClr val="92D050"/>
                </a:solidFill>
              </a:rPr>
              <a:t>representante </a:t>
            </a:r>
            <a:r>
              <a:rPr lang="es-MX" sz="2400" dirty="0"/>
              <a:t>en el </a:t>
            </a:r>
            <a:r>
              <a:rPr lang="es-MX" sz="2400" b="1" dirty="0">
                <a:solidFill>
                  <a:srgbClr val="92D050"/>
                </a:solidFill>
              </a:rPr>
              <a:t>P</a:t>
            </a:r>
            <a:r>
              <a:rPr lang="es-MX" sz="2400" b="1" dirty="0" smtClean="0">
                <a:solidFill>
                  <a:srgbClr val="92D050"/>
                </a:solidFill>
              </a:rPr>
              <a:t>arlamento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2400" dirty="0"/>
          </a:p>
          <a:p>
            <a:r>
              <a:rPr lang="es-MX" sz="2400" dirty="0" smtClean="0"/>
              <a:t>Los </a:t>
            </a:r>
            <a:r>
              <a:rPr lang="es-MX" sz="2400" dirty="0">
                <a:solidFill>
                  <a:srgbClr val="92D050"/>
                </a:solidFill>
              </a:rPr>
              <a:t>parlamentos </a:t>
            </a:r>
            <a:r>
              <a:rPr lang="es-MX" sz="2400" dirty="0"/>
              <a:t>han facilitado históricamente la presentación de </a:t>
            </a:r>
            <a:r>
              <a:rPr lang="es-MX" sz="2400" b="1" dirty="0"/>
              <a:t>peticiones</a:t>
            </a:r>
            <a:r>
              <a:rPr lang="es-MX" sz="2400" dirty="0"/>
              <a:t> y </a:t>
            </a:r>
            <a:r>
              <a:rPr lang="es-MX" sz="2400" b="1" dirty="0"/>
              <a:t>quejas</a:t>
            </a:r>
            <a:r>
              <a:rPr lang="es-MX" sz="2400" dirty="0"/>
              <a:t>. Este </a:t>
            </a:r>
            <a:r>
              <a:rPr lang="es-MX" sz="2400" b="1" dirty="0">
                <a:solidFill>
                  <a:srgbClr val="0070C0"/>
                </a:solidFill>
              </a:rPr>
              <a:t>derecho</a:t>
            </a:r>
            <a:r>
              <a:rPr lang="es-MX" sz="2400" dirty="0"/>
              <a:t> se remonta al origen de los </a:t>
            </a:r>
            <a:r>
              <a:rPr lang="es-MX" sz="2400" b="1" dirty="0" smtClean="0">
                <a:solidFill>
                  <a:srgbClr val="92D050"/>
                </a:solidFill>
              </a:rPr>
              <a:t>parlamentos</a:t>
            </a:r>
            <a:endParaRPr lang="es-MX" sz="2400" dirty="0"/>
          </a:p>
          <a:p>
            <a:pPr marL="0" indent="0">
              <a:buNone/>
            </a:pPr>
            <a:endParaRPr lang="es-MX" sz="2400" dirty="0"/>
          </a:p>
          <a:p>
            <a:r>
              <a:rPr lang="es-MX" sz="2400" dirty="0"/>
              <a:t>Hoy </a:t>
            </a:r>
            <a:r>
              <a:rPr lang="es-MX" sz="2400" dirty="0" smtClean="0"/>
              <a:t>hay </a:t>
            </a:r>
            <a:r>
              <a:rPr lang="es-MX" sz="2400" b="1" dirty="0" smtClean="0">
                <a:solidFill>
                  <a:srgbClr val="92D050"/>
                </a:solidFill>
              </a:rPr>
              <a:t>comisiones </a:t>
            </a:r>
            <a:r>
              <a:rPr lang="es-MX" sz="2400" dirty="0" smtClean="0"/>
              <a:t>que examinan </a:t>
            </a:r>
            <a:r>
              <a:rPr lang="es-MX" sz="2400" b="1" dirty="0" smtClean="0"/>
              <a:t>peticiones </a:t>
            </a:r>
            <a:r>
              <a:rPr lang="es-MX" sz="2400" dirty="0"/>
              <a:t>respaldadas por gran número de </a:t>
            </a:r>
            <a:r>
              <a:rPr lang="es-MX" sz="2400" b="1" dirty="0"/>
              <a:t>signatarios</a:t>
            </a:r>
            <a:r>
              <a:rPr lang="es-MX" sz="2400" dirty="0"/>
              <a:t>. En </a:t>
            </a:r>
            <a:r>
              <a:rPr lang="es-MX" sz="2400" b="1" dirty="0" smtClean="0"/>
              <a:t>Portugal</a:t>
            </a:r>
            <a:r>
              <a:rPr lang="es-MX" sz="2400" dirty="0" smtClean="0"/>
              <a:t>, </a:t>
            </a:r>
            <a:r>
              <a:rPr lang="es-MX" sz="2400" dirty="0"/>
              <a:t>si cuenta con más de </a:t>
            </a:r>
            <a:r>
              <a:rPr lang="es-MX" sz="2400" b="1" dirty="0"/>
              <a:t>2,000 firmas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r>
              <a:rPr lang="es-MX" sz="2400" dirty="0" smtClean="0"/>
              <a:t> 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075656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491730" cy="667657"/>
          </a:xfrm>
        </p:spPr>
        <p:txBody>
          <a:bodyPr>
            <a:normAutofit fontScale="90000"/>
          </a:bodyPr>
          <a:lstStyle/>
          <a:p>
            <a:pPr algn="ctr"/>
            <a:r>
              <a:rPr lang="es-MX" sz="4400" b="1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Historia</a:t>
            </a:r>
            <a:endParaRPr lang="es-MX" sz="4400" b="1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769258"/>
            <a:ext cx="9916732" cy="6088742"/>
          </a:xfrm>
        </p:spPr>
        <p:txBody>
          <a:bodyPr/>
          <a:lstStyle/>
          <a:p>
            <a:r>
              <a:rPr lang="es-MX" sz="4400" dirty="0"/>
              <a:t>La primera convocatoria de </a:t>
            </a:r>
            <a:r>
              <a:rPr lang="es-MX" sz="4400" b="1" dirty="0"/>
              <a:t>Cortes </a:t>
            </a:r>
            <a:r>
              <a:rPr lang="es-MX" sz="4400" dirty="0"/>
              <a:t>de </a:t>
            </a:r>
            <a:r>
              <a:rPr lang="es-MX" sz="4400" dirty="0" smtClean="0"/>
              <a:t>la </a:t>
            </a:r>
            <a:r>
              <a:rPr lang="es-MX" sz="4400" dirty="0"/>
              <a:t>que se tiene constancia </a:t>
            </a:r>
            <a:r>
              <a:rPr lang="es-MX" sz="4400" b="1" dirty="0"/>
              <a:t>escrita,</a:t>
            </a:r>
            <a:r>
              <a:rPr lang="es-MX" sz="4400" dirty="0"/>
              <a:t> es la de </a:t>
            </a:r>
            <a:endParaRPr lang="es-MX" sz="4400" dirty="0" smtClean="0"/>
          </a:p>
          <a:p>
            <a:pPr marL="0" indent="0">
              <a:buNone/>
            </a:pPr>
            <a:r>
              <a:rPr lang="es-MX" sz="4400" b="1" dirty="0" smtClean="0"/>
              <a:t>	Alfonso </a:t>
            </a:r>
            <a:r>
              <a:rPr lang="es-MX" sz="4400" b="1" dirty="0"/>
              <a:t>IX </a:t>
            </a:r>
            <a:r>
              <a:rPr lang="es-MX" sz="4400" dirty="0"/>
              <a:t>de </a:t>
            </a:r>
            <a:r>
              <a:rPr lang="es-MX" sz="4400" b="1" dirty="0" smtClean="0"/>
              <a:t>León</a:t>
            </a:r>
            <a:r>
              <a:rPr lang="es-MX" sz="4400" dirty="0"/>
              <a:t> </a:t>
            </a:r>
            <a:endParaRPr lang="es-MX" sz="4400" dirty="0" smtClean="0"/>
          </a:p>
          <a:p>
            <a:pPr marL="0" indent="0">
              <a:buNone/>
            </a:pPr>
            <a:r>
              <a:rPr lang="es-MX" sz="4400" dirty="0" smtClean="0"/>
              <a:t>	en </a:t>
            </a:r>
            <a:r>
              <a:rPr lang="es-MX" sz="4400" b="1" dirty="0" smtClean="0"/>
              <a:t>1188</a:t>
            </a:r>
            <a:r>
              <a:rPr lang="es-MX" sz="4400" dirty="0" smtClean="0"/>
              <a:t>.</a:t>
            </a:r>
          </a:p>
          <a:p>
            <a:endParaRPr lang="es-MX" dirty="0"/>
          </a:p>
          <a:p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0120" y="2221256"/>
            <a:ext cx="5771880" cy="4636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212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9929611" cy="862885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3. Parlamento accesible </a:t>
            </a:r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V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862885"/>
            <a:ext cx="12192000" cy="5995115"/>
          </a:xfrm>
        </p:spPr>
        <p:txBody>
          <a:bodyPr>
            <a:normAutofit/>
          </a:bodyPr>
          <a:lstStyle/>
          <a:p>
            <a:r>
              <a:rPr lang="es-MX" sz="2400" dirty="0"/>
              <a:t>Los </a:t>
            </a:r>
            <a:r>
              <a:rPr lang="es-MX" sz="2400" b="1" dirty="0">
                <a:solidFill>
                  <a:srgbClr val="92D050"/>
                </a:solidFill>
              </a:rPr>
              <a:t>parlamentos</a:t>
            </a:r>
            <a:r>
              <a:rPr lang="es-MX" sz="2400" dirty="0"/>
              <a:t> </a:t>
            </a:r>
            <a:r>
              <a:rPr lang="es-MX" sz="2400" b="1" dirty="0"/>
              <a:t>legislan </a:t>
            </a:r>
            <a:r>
              <a:rPr lang="es-MX" sz="2400" dirty="0"/>
              <a:t>y establecen el </a:t>
            </a:r>
            <a:r>
              <a:rPr lang="es-MX" sz="2400" b="1" dirty="0"/>
              <a:t>marco general </a:t>
            </a:r>
            <a:r>
              <a:rPr lang="es-MX" sz="2400" dirty="0"/>
              <a:t>de </a:t>
            </a:r>
            <a:r>
              <a:rPr lang="es-MX" sz="2400" b="1" dirty="0"/>
              <a:t>derechos humanos </a:t>
            </a:r>
            <a:r>
              <a:rPr lang="es-MX" sz="2400" dirty="0"/>
              <a:t>a </a:t>
            </a:r>
            <a:r>
              <a:rPr lang="es-MX" sz="2400" b="1" dirty="0"/>
              <a:t>nivel </a:t>
            </a:r>
            <a:r>
              <a:rPr lang="es-MX" sz="2400" b="1" dirty="0" smtClean="0"/>
              <a:t>nacional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1200" dirty="0" smtClean="0"/>
          </a:p>
          <a:p>
            <a:r>
              <a:rPr lang="es-MX" sz="2400" b="1" dirty="0" smtClean="0"/>
              <a:t>Ratifican</a:t>
            </a:r>
            <a:r>
              <a:rPr lang="es-MX" sz="2400" dirty="0" smtClean="0"/>
              <a:t> </a:t>
            </a:r>
            <a:r>
              <a:rPr lang="es-MX" sz="2400" b="1" dirty="0">
                <a:solidFill>
                  <a:srgbClr val="00B0F0"/>
                </a:solidFill>
              </a:rPr>
              <a:t>tratados internacionales </a:t>
            </a:r>
            <a:r>
              <a:rPr lang="es-MX" sz="2400" dirty="0"/>
              <a:t>y deben velar por que las </a:t>
            </a:r>
            <a:r>
              <a:rPr lang="es-MX" sz="2400" b="1" dirty="0"/>
              <a:t>normas</a:t>
            </a:r>
            <a:r>
              <a:rPr lang="es-MX" sz="2400" dirty="0"/>
              <a:t> establecidas en dichos tratados se reflejen en la legislación nacional y se </a:t>
            </a:r>
            <a:r>
              <a:rPr lang="es-MX" sz="2400" dirty="0" smtClean="0"/>
              <a:t>cumplan.</a:t>
            </a:r>
          </a:p>
          <a:p>
            <a:pPr marL="0" indent="0">
              <a:buNone/>
            </a:pPr>
            <a:endParaRPr lang="es-MX" sz="1200" dirty="0"/>
          </a:p>
          <a:p>
            <a:r>
              <a:rPr lang="es-MX" sz="2400" b="1" dirty="0" smtClean="0"/>
              <a:t>Aprueban </a:t>
            </a:r>
            <a:r>
              <a:rPr lang="es-MX" sz="2400" dirty="0"/>
              <a:t>el </a:t>
            </a:r>
            <a:r>
              <a:rPr lang="es-MX" sz="2400" b="1" dirty="0">
                <a:solidFill>
                  <a:srgbClr val="00B050"/>
                </a:solidFill>
              </a:rPr>
              <a:t>presupuesto</a:t>
            </a:r>
            <a:r>
              <a:rPr lang="es-MX" sz="2400" dirty="0"/>
              <a:t>, sentando </a:t>
            </a:r>
            <a:r>
              <a:rPr lang="es-MX" sz="2400" b="1" dirty="0"/>
              <a:t>prioridades políticas </a:t>
            </a:r>
            <a:r>
              <a:rPr lang="es-MX" sz="2400" dirty="0"/>
              <a:t>a </a:t>
            </a:r>
            <a:r>
              <a:rPr lang="es-MX" sz="2400" b="1" dirty="0"/>
              <a:t>escala </a:t>
            </a:r>
            <a:r>
              <a:rPr lang="es-MX" sz="2400" b="1" dirty="0" smtClean="0"/>
              <a:t>nacional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1200" dirty="0"/>
          </a:p>
          <a:p>
            <a:r>
              <a:rPr lang="es-MX" sz="2400" dirty="0" smtClean="0"/>
              <a:t>Deben </a:t>
            </a:r>
            <a:r>
              <a:rPr lang="es-MX" sz="2400" dirty="0"/>
              <a:t>velar por que se destinen </a:t>
            </a:r>
            <a:r>
              <a:rPr lang="es-MX" sz="2400" b="1" dirty="0">
                <a:solidFill>
                  <a:srgbClr val="00B050"/>
                </a:solidFill>
              </a:rPr>
              <a:t>fondos suficientes </a:t>
            </a:r>
            <a:r>
              <a:rPr lang="es-MX" sz="2400" dirty="0"/>
              <a:t>al respeto de los </a:t>
            </a:r>
            <a:r>
              <a:rPr lang="es-MX" sz="2400" b="1" dirty="0"/>
              <a:t>derechos </a:t>
            </a:r>
            <a:r>
              <a:rPr lang="es-MX" sz="2400" b="1" dirty="0" smtClean="0"/>
              <a:t>humanos</a:t>
            </a:r>
            <a:r>
              <a:rPr lang="es-MX" sz="2400" dirty="0" smtClean="0"/>
              <a:t>;</a:t>
            </a:r>
          </a:p>
          <a:p>
            <a:pPr marL="0" indent="0">
              <a:buNone/>
            </a:pPr>
            <a:endParaRPr lang="es-MX" sz="1200" dirty="0"/>
          </a:p>
          <a:p>
            <a:r>
              <a:rPr lang="es-MX" sz="2400" b="1" dirty="0" smtClean="0"/>
              <a:t>controlan</a:t>
            </a:r>
            <a:r>
              <a:rPr lang="es-MX" sz="2400" dirty="0" smtClean="0"/>
              <a:t> </a:t>
            </a:r>
            <a:r>
              <a:rPr lang="es-MX" sz="2400" dirty="0"/>
              <a:t>la </a:t>
            </a:r>
            <a:r>
              <a:rPr lang="es-MX" sz="2400" b="1" dirty="0"/>
              <a:t>acción</a:t>
            </a:r>
            <a:r>
              <a:rPr lang="es-MX" sz="2400" dirty="0"/>
              <a:t> del </a:t>
            </a:r>
            <a:r>
              <a:rPr lang="es-MX" sz="2400" b="1" dirty="0"/>
              <a:t>Poder </a:t>
            </a:r>
            <a:r>
              <a:rPr lang="es-MX" sz="2400" b="1" dirty="0" smtClean="0"/>
              <a:t>Ejecutivo</a:t>
            </a:r>
            <a:r>
              <a:rPr lang="es-MX" sz="2400" dirty="0" smtClean="0"/>
              <a:t>;</a:t>
            </a:r>
          </a:p>
          <a:p>
            <a:pPr marL="0" indent="0">
              <a:buNone/>
            </a:pPr>
            <a:endParaRPr lang="es-MX" sz="1200" dirty="0"/>
          </a:p>
          <a:p>
            <a:r>
              <a:rPr lang="es-MX" sz="2400" dirty="0" smtClean="0"/>
              <a:t>son </a:t>
            </a:r>
            <a:r>
              <a:rPr lang="es-MX" sz="2400" b="1" dirty="0"/>
              <a:t>líderes</a:t>
            </a:r>
            <a:r>
              <a:rPr lang="es-MX" sz="2400" dirty="0"/>
              <a:t> de </a:t>
            </a:r>
            <a:r>
              <a:rPr lang="es-MX" sz="2400" b="1" dirty="0"/>
              <a:t>opinión</a:t>
            </a:r>
            <a:r>
              <a:rPr lang="es-MX" sz="2400" dirty="0"/>
              <a:t>. </a:t>
            </a:r>
          </a:p>
          <a:p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2032644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81" y="0"/>
            <a:ext cx="9800823" cy="901521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3. Parlamento accesible </a:t>
            </a:r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VI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181" y="901521"/>
            <a:ext cx="12161819" cy="5956479"/>
          </a:xfrm>
        </p:spPr>
        <p:txBody>
          <a:bodyPr>
            <a:normAutofit/>
          </a:bodyPr>
          <a:lstStyle/>
          <a:p>
            <a:r>
              <a:rPr lang="es-MX" sz="2400" dirty="0"/>
              <a:t>En la mayoría de los países, el </a:t>
            </a:r>
            <a:r>
              <a:rPr lang="es-MX" sz="2400" dirty="0" smtClean="0"/>
              <a:t>Mediador (defensor del Pueblo o Comisión de Derechos Humanos), </a:t>
            </a:r>
            <a:r>
              <a:rPr lang="es-MX" sz="2400" dirty="0"/>
              <a:t>rinde cuentas al </a:t>
            </a:r>
            <a:r>
              <a:rPr lang="es-MX" sz="2400" b="1" dirty="0">
                <a:solidFill>
                  <a:srgbClr val="92D050"/>
                </a:solidFill>
              </a:rPr>
              <a:t>Parlamento</a:t>
            </a:r>
            <a:r>
              <a:rPr lang="es-MX" sz="2400" dirty="0"/>
              <a:t>, sea ante el </a:t>
            </a:r>
            <a:r>
              <a:rPr lang="es-MX" sz="2400" b="1" dirty="0"/>
              <a:t>Pleno</a:t>
            </a:r>
            <a:r>
              <a:rPr lang="es-MX" sz="2400" dirty="0"/>
              <a:t> o una </a:t>
            </a:r>
            <a:r>
              <a:rPr lang="es-MX" sz="2400" b="1" dirty="0"/>
              <a:t>comisión</a:t>
            </a:r>
            <a:r>
              <a:rPr lang="es-MX" sz="2400" dirty="0"/>
              <a:t> </a:t>
            </a:r>
            <a:r>
              <a:rPr lang="es-MX" sz="2400" dirty="0" smtClean="0"/>
              <a:t>específica; en </a:t>
            </a:r>
            <a:r>
              <a:rPr lang="es-MX" sz="2400" b="1" dirty="0">
                <a:solidFill>
                  <a:srgbClr val="FF0000"/>
                </a:solidFill>
              </a:rPr>
              <a:t>Malta</a:t>
            </a:r>
            <a:r>
              <a:rPr lang="es-MX" sz="2400" dirty="0"/>
              <a:t>, </a:t>
            </a:r>
            <a:r>
              <a:rPr lang="es-MX" sz="2400" dirty="0" smtClean="0"/>
              <a:t>es funcionario </a:t>
            </a:r>
            <a:r>
              <a:rPr lang="es-MX" sz="2400" dirty="0"/>
              <a:t>del </a:t>
            </a:r>
            <a:r>
              <a:rPr lang="es-MX" sz="2400" b="1" dirty="0" smtClean="0">
                <a:solidFill>
                  <a:srgbClr val="92D050"/>
                </a:solidFill>
              </a:rPr>
              <a:t>Parlamento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2400" dirty="0" smtClean="0"/>
          </a:p>
          <a:p>
            <a:r>
              <a:rPr lang="es-MX" sz="2400" dirty="0" smtClean="0"/>
              <a:t>En </a:t>
            </a:r>
            <a:r>
              <a:rPr lang="es-MX" sz="2400" b="1" dirty="0" smtClean="0">
                <a:solidFill>
                  <a:srgbClr val="FFC000"/>
                </a:solidFill>
              </a:rPr>
              <a:t>Namibia</a:t>
            </a:r>
            <a:r>
              <a:rPr lang="es-MX" sz="2400" dirty="0" smtClean="0"/>
              <a:t>, </a:t>
            </a:r>
            <a:r>
              <a:rPr lang="es-MX" sz="2400" dirty="0"/>
              <a:t>el Mediador rinde cuentas a una </a:t>
            </a:r>
            <a:r>
              <a:rPr lang="es-MX" sz="2400" b="1" dirty="0"/>
              <a:t>comisión permanente especial </a:t>
            </a:r>
            <a:r>
              <a:rPr lang="es-MX" sz="2400" dirty="0"/>
              <a:t>del </a:t>
            </a:r>
            <a:r>
              <a:rPr lang="es-MX" sz="2400" b="1" dirty="0" smtClean="0">
                <a:solidFill>
                  <a:srgbClr val="92D050"/>
                </a:solidFill>
              </a:rPr>
              <a:t>Parlamento</a:t>
            </a:r>
            <a:r>
              <a:rPr lang="es-MX" sz="2400" dirty="0" smtClean="0"/>
              <a:t>.</a:t>
            </a:r>
          </a:p>
          <a:p>
            <a:endParaRPr lang="es-MX" sz="2400" dirty="0"/>
          </a:p>
          <a:p>
            <a:r>
              <a:rPr lang="es-MX" sz="2400" dirty="0" smtClean="0"/>
              <a:t>En </a:t>
            </a:r>
            <a:r>
              <a:rPr lang="es-MX" sz="2400" b="1" dirty="0">
                <a:solidFill>
                  <a:srgbClr val="00B0F0"/>
                </a:solidFill>
              </a:rPr>
              <a:t>Ucrania</a:t>
            </a:r>
            <a:r>
              <a:rPr lang="es-MX" sz="2400" dirty="0" smtClean="0"/>
              <a:t>,</a:t>
            </a:r>
            <a:r>
              <a:rPr lang="es-MX" sz="2400" dirty="0"/>
              <a:t> rinde cuentas ante el </a:t>
            </a:r>
            <a:r>
              <a:rPr lang="es-MX" sz="2400" b="1" dirty="0"/>
              <a:t>pleno </a:t>
            </a:r>
            <a:r>
              <a:rPr lang="es-MX" sz="2400" dirty="0"/>
              <a:t>del </a:t>
            </a:r>
            <a:r>
              <a:rPr lang="es-MX" sz="2400" b="1" dirty="0">
                <a:solidFill>
                  <a:srgbClr val="92D050"/>
                </a:solidFill>
              </a:rPr>
              <a:t>Parlamento</a:t>
            </a:r>
            <a:r>
              <a:rPr lang="es-MX" sz="2400" dirty="0"/>
              <a:t> y opera con </a:t>
            </a:r>
            <a:r>
              <a:rPr lang="es-MX" sz="2400" b="1" dirty="0" smtClean="0"/>
              <a:t>comisiones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649550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0277341" cy="811369"/>
          </a:xfrm>
        </p:spPr>
        <p:txBody>
          <a:bodyPr>
            <a:normAutofit/>
          </a:bodyPr>
          <a:lstStyle/>
          <a:p>
            <a:r>
              <a:rPr lang="es-MX" sz="4400" b="1" dirty="0"/>
              <a:t>3. Parlamento accesible </a:t>
            </a:r>
            <a:r>
              <a:rPr lang="es-MX" sz="4400" b="1" dirty="0" smtClean="0"/>
              <a:t>VII</a:t>
            </a:r>
            <a:endParaRPr lang="es-MX" sz="4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-1" y="811369"/>
            <a:ext cx="12192001" cy="6046631"/>
          </a:xfrm>
        </p:spPr>
        <p:txBody>
          <a:bodyPr>
            <a:normAutofit/>
          </a:bodyPr>
          <a:lstStyle/>
          <a:p>
            <a:r>
              <a:rPr lang="es-MX" sz="2000" dirty="0"/>
              <a:t>El manual del </a:t>
            </a:r>
            <a:r>
              <a:rPr lang="es-MX" sz="2000" b="1" dirty="0" smtClean="0">
                <a:solidFill>
                  <a:srgbClr val="92D050"/>
                </a:solidFill>
              </a:rPr>
              <a:t>Parlamento</a:t>
            </a:r>
            <a:r>
              <a:rPr lang="es-MX" sz="2000" b="1" dirty="0" smtClean="0">
                <a:solidFill>
                  <a:srgbClr val="00B0F0"/>
                </a:solidFill>
              </a:rPr>
              <a:t> </a:t>
            </a:r>
            <a:r>
              <a:rPr lang="es-MX" sz="2000" b="1" dirty="0" smtClean="0">
                <a:solidFill>
                  <a:srgbClr val="0070C0"/>
                </a:solidFill>
              </a:rPr>
              <a:t>neozelandés</a:t>
            </a:r>
            <a:r>
              <a:rPr lang="es-MX" sz="2000" b="1" dirty="0" smtClean="0">
                <a:solidFill>
                  <a:srgbClr val="00B0F0"/>
                </a:solidFill>
              </a:rPr>
              <a:t> </a:t>
            </a:r>
            <a:r>
              <a:rPr lang="es-MX" sz="2000" dirty="0" smtClean="0"/>
              <a:t>explica </a:t>
            </a:r>
            <a:r>
              <a:rPr lang="es-MX" sz="2000" dirty="0"/>
              <a:t>la importancia de la </a:t>
            </a:r>
            <a:r>
              <a:rPr lang="es-MX" sz="2000" b="1" dirty="0"/>
              <a:t>participación directa </a:t>
            </a:r>
            <a:r>
              <a:rPr lang="es-MX" sz="2000" dirty="0"/>
              <a:t>de los </a:t>
            </a:r>
            <a:r>
              <a:rPr lang="es-MX" sz="2000" b="1" dirty="0"/>
              <a:t>ciudadanos </a:t>
            </a:r>
            <a:r>
              <a:rPr lang="es-MX" sz="2000" dirty="0"/>
              <a:t>en el </a:t>
            </a:r>
            <a:r>
              <a:rPr lang="es-MX" sz="2000" b="1" dirty="0"/>
              <a:t>proceso </a:t>
            </a:r>
            <a:r>
              <a:rPr lang="es-MX" sz="2000" b="1" dirty="0" smtClean="0"/>
              <a:t>legislativo</a:t>
            </a:r>
            <a:r>
              <a:rPr lang="es-MX" sz="2000" dirty="0"/>
              <a:t>. </a:t>
            </a:r>
            <a:endParaRPr lang="es-MX" sz="2000" dirty="0" smtClean="0"/>
          </a:p>
          <a:p>
            <a:pPr marL="0" indent="0">
              <a:buNone/>
            </a:pPr>
            <a:endParaRPr lang="es-MX" sz="1050" dirty="0"/>
          </a:p>
          <a:p>
            <a:r>
              <a:rPr lang="es-MX" sz="2000" dirty="0"/>
              <a:t>Los </a:t>
            </a:r>
            <a:r>
              <a:rPr lang="es-MX" sz="2000" b="1" dirty="0"/>
              <a:t>parlamentos </a:t>
            </a:r>
            <a:r>
              <a:rPr lang="es-MX" sz="2000" dirty="0"/>
              <a:t>de </a:t>
            </a:r>
            <a:r>
              <a:rPr lang="es-MX" sz="2000" b="1" dirty="0">
                <a:solidFill>
                  <a:srgbClr val="00B0F0"/>
                </a:solidFill>
              </a:rPr>
              <a:t>Bielorrusia, Eslovenia </a:t>
            </a:r>
            <a:r>
              <a:rPr lang="es-MX" sz="2000" dirty="0"/>
              <a:t>y </a:t>
            </a:r>
            <a:r>
              <a:rPr lang="es-MX" sz="2000" b="1" dirty="0">
                <a:solidFill>
                  <a:srgbClr val="C00000"/>
                </a:solidFill>
              </a:rPr>
              <a:t>Túnez</a:t>
            </a:r>
            <a:r>
              <a:rPr lang="es-MX" sz="2000" dirty="0"/>
              <a:t> tienen </a:t>
            </a:r>
            <a:r>
              <a:rPr lang="es-MX" sz="2000" b="1" dirty="0"/>
              <a:t>consejos consultivos </a:t>
            </a:r>
            <a:r>
              <a:rPr lang="es-MX" sz="2000" dirty="0"/>
              <a:t>compuestos por representantes de </a:t>
            </a:r>
            <a:r>
              <a:rPr lang="es-MX" sz="2000" b="1" dirty="0"/>
              <a:t>ONG </a:t>
            </a:r>
            <a:r>
              <a:rPr lang="es-MX" sz="2000" dirty="0"/>
              <a:t>y </a:t>
            </a:r>
            <a:r>
              <a:rPr lang="es-MX" sz="2000" b="1" dirty="0" smtClean="0"/>
              <a:t>expertos</a:t>
            </a:r>
            <a:r>
              <a:rPr lang="es-MX" sz="2000" dirty="0" smtClean="0"/>
              <a:t> </a:t>
            </a:r>
            <a:r>
              <a:rPr lang="es-MX" sz="2000" dirty="0"/>
              <a:t>que </a:t>
            </a:r>
            <a:r>
              <a:rPr lang="es-MX" sz="2000" u="sng" dirty="0"/>
              <a:t>asesoran de forma permanente </a:t>
            </a:r>
            <a:r>
              <a:rPr lang="es-MX" sz="2000" dirty="0"/>
              <a:t>a determinadas </a:t>
            </a:r>
            <a:r>
              <a:rPr lang="es-MX" sz="2000" b="1" dirty="0"/>
              <a:t>comisiones</a:t>
            </a:r>
            <a:r>
              <a:rPr lang="es-MX" sz="2000" dirty="0"/>
              <a:t>. </a:t>
            </a:r>
            <a:endParaRPr lang="es-MX" sz="2000" dirty="0" smtClean="0"/>
          </a:p>
          <a:p>
            <a:pPr marL="0" indent="0">
              <a:buNone/>
            </a:pPr>
            <a:endParaRPr lang="es-MX" sz="1050" dirty="0"/>
          </a:p>
          <a:p>
            <a:r>
              <a:rPr lang="es-MX" sz="2000" dirty="0" smtClean="0"/>
              <a:t>En </a:t>
            </a:r>
            <a:r>
              <a:rPr lang="es-MX" sz="20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Letonia </a:t>
            </a:r>
            <a:r>
              <a:rPr lang="es-MX" sz="2000" dirty="0"/>
              <a:t>y </a:t>
            </a:r>
            <a:r>
              <a:rPr lang="es-MX" sz="2000" b="1" dirty="0">
                <a:solidFill>
                  <a:srgbClr val="FFC000"/>
                </a:solidFill>
              </a:rPr>
              <a:t>Malí</a:t>
            </a:r>
            <a:r>
              <a:rPr lang="es-MX" sz="2000" dirty="0"/>
              <a:t> existen </a:t>
            </a:r>
            <a:r>
              <a:rPr lang="es-MX" sz="2000" b="1" dirty="0"/>
              <a:t>acuerdos permanentes </a:t>
            </a:r>
            <a:r>
              <a:rPr lang="es-MX" sz="2000" dirty="0"/>
              <a:t>de </a:t>
            </a:r>
            <a:r>
              <a:rPr lang="es-MX" sz="2000" b="1" dirty="0"/>
              <a:t>cooperación</a:t>
            </a:r>
            <a:r>
              <a:rPr lang="es-MX" sz="2000" dirty="0"/>
              <a:t> con asociaciones interesadas en perfeccionar la </a:t>
            </a:r>
            <a:r>
              <a:rPr lang="es-MX" sz="2000" b="1" dirty="0" smtClean="0"/>
              <a:t>legislación.</a:t>
            </a:r>
            <a:endParaRPr lang="es-MX" sz="2000" dirty="0"/>
          </a:p>
          <a:p>
            <a:pPr marL="0" indent="0">
              <a:buNone/>
            </a:pPr>
            <a:endParaRPr lang="es-MX" sz="1050" dirty="0"/>
          </a:p>
          <a:p>
            <a:r>
              <a:rPr lang="es-MX" sz="2000" dirty="0" smtClean="0"/>
              <a:t>En </a:t>
            </a:r>
            <a:r>
              <a:rPr lang="es-MX" sz="2000" b="1" dirty="0">
                <a:solidFill>
                  <a:srgbClr val="00B050"/>
                </a:solidFill>
              </a:rPr>
              <a:t>Hungría</a:t>
            </a:r>
            <a:r>
              <a:rPr lang="es-MX" sz="2000" dirty="0"/>
              <a:t> se inauguró en 2002 una Oficina del Parlamento, </a:t>
            </a:r>
            <a:r>
              <a:rPr lang="es-MX" sz="2000" dirty="0" smtClean="0"/>
              <a:t>para establecer diálogo </a:t>
            </a:r>
            <a:r>
              <a:rPr lang="es-MX" sz="2000" dirty="0"/>
              <a:t>con la </a:t>
            </a:r>
            <a:r>
              <a:rPr lang="es-MX" sz="2000" b="1" dirty="0" smtClean="0"/>
              <a:t>sociedad civil </a:t>
            </a:r>
            <a:r>
              <a:rPr lang="es-MX" sz="2000" dirty="0"/>
              <a:t>en el </a:t>
            </a:r>
            <a:r>
              <a:rPr lang="es-MX" sz="2000" b="1" dirty="0"/>
              <a:t>proceso legislativo</a:t>
            </a:r>
            <a:r>
              <a:rPr lang="es-MX" sz="2000" dirty="0" smtClean="0"/>
              <a:t>.</a:t>
            </a:r>
          </a:p>
          <a:p>
            <a:pPr marL="0" indent="0">
              <a:buNone/>
            </a:pPr>
            <a:endParaRPr lang="es-MX" sz="1050" dirty="0"/>
          </a:p>
          <a:p>
            <a:r>
              <a:rPr lang="es-MX" sz="2000" dirty="0"/>
              <a:t>El </a:t>
            </a:r>
            <a:r>
              <a:rPr lang="es-MX" sz="2000" b="1" dirty="0">
                <a:solidFill>
                  <a:srgbClr val="92D050"/>
                </a:solidFill>
              </a:rPr>
              <a:t>Parlamento</a:t>
            </a:r>
            <a:r>
              <a:rPr lang="es-MX" sz="2000" dirty="0"/>
              <a:t> de </a:t>
            </a:r>
            <a:r>
              <a:rPr lang="es-MX" sz="2000" b="1" dirty="0">
                <a:solidFill>
                  <a:srgbClr val="00B0F0"/>
                </a:solidFill>
              </a:rPr>
              <a:t>Islandia</a:t>
            </a:r>
            <a:r>
              <a:rPr lang="es-MX" sz="2000" dirty="0"/>
              <a:t> ha llamado a comentarios de </a:t>
            </a:r>
            <a:r>
              <a:rPr lang="es-MX" sz="2000" b="1" dirty="0"/>
              <a:t>organizaciones involucradas </a:t>
            </a:r>
            <a:r>
              <a:rPr lang="es-MX" sz="2000" dirty="0"/>
              <a:t>y </a:t>
            </a:r>
            <a:r>
              <a:rPr lang="es-MX" sz="2000" dirty="0" smtClean="0"/>
              <a:t>acepta </a:t>
            </a:r>
            <a:r>
              <a:rPr lang="es-MX" sz="2000" dirty="0"/>
              <a:t>los que emanan de </a:t>
            </a:r>
            <a:r>
              <a:rPr lang="es-MX" sz="2000" b="1" dirty="0"/>
              <a:t>individuos</a:t>
            </a:r>
            <a:r>
              <a:rPr lang="es-MX" sz="2000" dirty="0" smtClean="0"/>
              <a:t>.</a:t>
            </a:r>
          </a:p>
          <a:p>
            <a:pPr marL="0" indent="0">
              <a:buNone/>
            </a:pPr>
            <a:endParaRPr lang="es-MX" sz="1050" dirty="0" smtClean="0"/>
          </a:p>
          <a:p>
            <a:r>
              <a:rPr lang="es-MX" sz="2000" dirty="0"/>
              <a:t>El </a:t>
            </a:r>
            <a:r>
              <a:rPr lang="es-MX" sz="2000" b="1" dirty="0">
                <a:solidFill>
                  <a:srgbClr val="92D050"/>
                </a:solidFill>
              </a:rPr>
              <a:t>Parlamento</a:t>
            </a:r>
            <a:r>
              <a:rPr lang="es-MX" sz="2000" dirty="0"/>
              <a:t> de </a:t>
            </a:r>
            <a:r>
              <a:rPr lang="es-MX" sz="2000" b="1" dirty="0" err="1">
                <a:solidFill>
                  <a:srgbClr val="C00000"/>
                </a:solidFill>
              </a:rPr>
              <a:t>Moldova</a:t>
            </a:r>
            <a:r>
              <a:rPr lang="es-MX" sz="2000" dirty="0"/>
              <a:t> pone en su </a:t>
            </a:r>
            <a:r>
              <a:rPr lang="es-MX" sz="2000" b="1" dirty="0"/>
              <a:t>sitio </a:t>
            </a:r>
            <a:r>
              <a:rPr lang="es-MX" sz="2000" dirty="0"/>
              <a:t>de </a:t>
            </a:r>
            <a:r>
              <a:rPr lang="es-MX" sz="2000" b="1" dirty="0"/>
              <a:t>Internet </a:t>
            </a:r>
            <a:r>
              <a:rPr lang="es-MX" sz="2000" dirty="0"/>
              <a:t>sus principales </a:t>
            </a:r>
            <a:r>
              <a:rPr lang="es-MX" sz="2000" b="1" dirty="0"/>
              <a:t>proyectos de ley</a:t>
            </a:r>
            <a:r>
              <a:rPr lang="es-MX" sz="2000" dirty="0"/>
              <a:t>, para </a:t>
            </a:r>
            <a:r>
              <a:rPr lang="es-MX" sz="2000" b="1" dirty="0"/>
              <a:t>involucrar</a:t>
            </a:r>
            <a:r>
              <a:rPr lang="es-MX" sz="2000" dirty="0"/>
              <a:t> a la </a:t>
            </a:r>
            <a:r>
              <a:rPr lang="es-MX" sz="2000" b="1" dirty="0"/>
              <a:t>sociedad civil</a:t>
            </a:r>
            <a:r>
              <a:rPr lang="es-MX" sz="2000" dirty="0" smtClean="0"/>
              <a:t>.</a:t>
            </a:r>
            <a:endParaRPr lang="es-MX" sz="2000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374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0097037" cy="1030310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3. Parlamento accesible </a:t>
            </a:r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VIII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-1" y="1030310"/>
            <a:ext cx="12192001" cy="5827690"/>
          </a:xfrm>
        </p:spPr>
        <p:txBody>
          <a:bodyPr>
            <a:normAutofit/>
          </a:bodyPr>
          <a:lstStyle/>
          <a:p>
            <a:r>
              <a:rPr lang="es-MX" sz="2400" dirty="0"/>
              <a:t>Debe facilitarse la </a:t>
            </a:r>
            <a:r>
              <a:rPr lang="es-MX" sz="2400" b="1" dirty="0"/>
              <a:t>presentación </a:t>
            </a:r>
            <a:r>
              <a:rPr lang="es-MX" sz="2400" dirty="0"/>
              <a:t>de </a:t>
            </a:r>
            <a:r>
              <a:rPr lang="es-MX" sz="2400" b="1" dirty="0"/>
              <a:t>opiniones </a:t>
            </a:r>
            <a:r>
              <a:rPr lang="es-MX" sz="2400" dirty="0"/>
              <a:t>y </a:t>
            </a:r>
            <a:r>
              <a:rPr lang="es-MX" sz="2400" b="1" dirty="0"/>
              <a:t>propuestas </a:t>
            </a:r>
            <a:r>
              <a:rPr lang="es-MX" sz="2400" b="1" dirty="0" smtClean="0"/>
              <a:t>ciudadanas</a:t>
            </a:r>
            <a:r>
              <a:rPr lang="es-MX" sz="2400" dirty="0"/>
              <a:t>. </a:t>
            </a:r>
            <a:endParaRPr lang="es-MX" sz="2400" dirty="0" smtClean="0"/>
          </a:p>
          <a:p>
            <a:pPr marL="0" indent="0">
              <a:buNone/>
            </a:pPr>
            <a:endParaRPr lang="es-MX" sz="2400" dirty="0" smtClean="0"/>
          </a:p>
          <a:p>
            <a:r>
              <a:rPr lang="es-MX" sz="2400" dirty="0" smtClean="0"/>
              <a:t>Pueden </a:t>
            </a:r>
            <a:r>
              <a:rPr lang="es-MX" sz="2400" b="1" dirty="0"/>
              <a:t>publicarse</a:t>
            </a:r>
            <a:r>
              <a:rPr lang="es-MX" sz="2400" dirty="0"/>
              <a:t> por adelantado </a:t>
            </a:r>
            <a:r>
              <a:rPr lang="es-MX" sz="2400" b="1" dirty="0"/>
              <a:t>fechas</a:t>
            </a:r>
            <a:r>
              <a:rPr lang="es-MX" sz="2400" dirty="0"/>
              <a:t> de audiciones y reuniones de </a:t>
            </a:r>
            <a:r>
              <a:rPr lang="es-MX" sz="2400" b="1" dirty="0"/>
              <a:t>comisiones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2400" dirty="0" smtClean="0"/>
          </a:p>
          <a:p>
            <a:r>
              <a:rPr lang="es-MX" sz="2400" dirty="0" smtClean="0"/>
              <a:t> </a:t>
            </a:r>
            <a:r>
              <a:rPr lang="es-MX" sz="2400" b="1" dirty="0"/>
              <a:t>Informar </a:t>
            </a:r>
            <a:r>
              <a:rPr lang="es-MX" sz="2400" dirty="0"/>
              <a:t>al público cómo entrar en contacto con la </a:t>
            </a:r>
            <a:r>
              <a:rPr lang="es-MX" sz="2400" b="1" dirty="0"/>
              <a:t>comisión</a:t>
            </a:r>
            <a:r>
              <a:rPr lang="es-MX" sz="2400" dirty="0"/>
              <a:t> pertinente y cómo </a:t>
            </a:r>
            <a:r>
              <a:rPr lang="es-MX" sz="2400" b="1" dirty="0"/>
              <a:t>presentar </a:t>
            </a:r>
            <a:r>
              <a:rPr lang="es-MX" sz="2400" dirty="0"/>
              <a:t>un </a:t>
            </a:r>
            <a:r>
              <a:rPr lang="es-MX" sz="2400" b="1" dirty="0"/>
              <a:t>comentario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2315647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0097037" cy="901521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3. Parlamento accesible </a:t>
            </a:r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IX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043190"/>
            <a:ext cx="12192000" cy="5814810"/>
          </a:xfrm>
        </p:spPr>
        <p:txBody>
          <a:bodyPr/>
          <a:lstStyle/>
          <a:p>
            <a:r>
              <a:rPr lang="es-MX" sz="2400" dirty="0"/>
              <a:t>Los </a:t>
            </a:r>
            <a:r>
              <a:rPr lang="es-MX" sz="2400" dirty="0">
                <a:solidFill>
                  <a:srgbClr val="92D050"/>
                </a:solidFill>
              </a:rPr>
              <a:t>parlamentos</a:t>
            </a:r>
            <a:r>
              <a:rPr lang="es-MX" sz="2400" dirty="0"/>
              <a:t> aplican diversos métodos para involucrar a los </a:t>
            </a:r>
            <a:r>
              <a:rPr lang="es-MX" sz="2400" b="1" dirty="0"/>
              <a:t>ciudadanos </a:t>
            </a:r>
            <a:r>
              <a:rPr lang="es-MX" sz="2400" dirty="0"/>
              <a:t>en el proceso legislativo, recabando </a:t>
            </a:r>
            <a:r>
              <a:rPr lang="es-MX" sz="2400" b="1" dirty="0"/>
              <a:t>comentarios</a:t>
            </a:r>
            <a:r>
              <a:rPr lang="es-MX" sz="2400" dirty="0"/>
              <a:t> acerca de </a:t>
            </a:r>
            <a:r>
              <a:rPr lang="es-MX" sz="2400" b="1" dirty="0"/>
              <a:t>proyectos de ley </a:t>
            </a:r>
            <a:r>
              <a:rPr lang="es-MX" sz="2400" dirty="0"/>
              <a:t>y </a:t>
            </a:r>
            <a:r>
              <a:rPr lang="es-MX" sz="2400" b="1" dirty="0"/>
              <a:t>sugerencias</a:t>
            </a:r>
            <a:r>
              <a:rPr lang="es-MX" sz="2400" dirty="0"/>
              <a:t> acerca de </a:t>
            </a:r>
            <a:r>
              <a:rPr lang="es-MX" sz="2400" b="1" dirty="0"/>
              <a:t>leyes </a:t>
            </a:r>
            <a:r>
              <a:rPr lang="es-MX" sz="2400" b="1" dirty="0" smtClean="0"/>
              <a:t>nuevas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2400" dirty="0"/>
          </a:p>
          <a:p>
            <a:r>
              <a:rPr lang="es-MX" sz="2400" b="1" dirty="0" smtClean="0"/>
              <a:t>Invitaciones </a:t>
            </a:r>
            <a:r>
              <a:rPr lang="es-MX" sz="2400" b="1" dirty="0"/>
              <a:t>abiertas </a:t>
            </a:r>
            <a:r>
              <a:rPr lang="es-MX" sz="2400" dirty="0"/>
              <a:t>a ONG y </a:t>
            </a:r>
            <a:r>
              <a:rPr lang="es-MX" sz="2400" b="1" dirty="0"/>
              <a:t>movimientos sociales </a:t>
            </a:r>
            <a:r>
              <a:rPr lang="es-MX" sz="2400" dirty="0" smtClean="0"/>
              <a:t>específicos;</a:t>
            </a:r>
          </a:p>
          <a:p>
            <a:r>
              <a:rPr lang="es-MX" sz="2400" b="1" dirty="0" smtClean="0"/>
              <a:t>mecanismos </a:t>
            </a:r>
            <a:r>
              <a:rPr lang="es-MX" sz="2400" b="1" dirty="0"/>
              <a:t>permanentes </a:t>
            </a:r>
            <a:r>
              <a:rPr lang="es-MX" sz="2400" dirty="0"/>
              <a:t>de colaboración entre </a:t>
            </a:r>
            <a:r>
              <a:rPr lang="es-MX" sz="2400" b="1" dirty="0">
                <a:solidFill>
                  <a:srgbClr val="92D050"/>
                </a:solidFill>
              </a:rPr>
              <a:t>comisiones parlamentarias</a:t>
            </a:r>
            <a:r>
              <a:rPr lang="es-MX" sz="2400" dirty="0"/>
              <a:t>, </a:t>
            </a:r>
            <a:r>
              <a:rPr lang="es-MX" sz="2400" b="1" dirty="0"/>
              <a:t>grupos </a:t>
            </a:r>
            <a:r>
              <a:rPr lang="es-MX" sz="2400" dirty="0"/>
              <a:t>de ciudadanos y </a:t>
            </a:r>
            <a:r>
              <a:rPr lang="es-MX" sz="2400" b="1" dirty="0" smtClean="0"/>
              <a:t>expertos</a:t>
            </a:r>
            <a:r>
              <a:rPr lang="es-MX" sz="2400" dirty="0" smtClean="0"/>
              <a:t>;</a:t>
            </a:r>
          </a:p>
          <a:p>
            <a:r>
              <a:rPr lang="es-MX" sz="2400" b="1" dirty="0" smtClean="0"/>
              <a:t>foros </a:t>
            </a:r>
            <a:r>
              <a:rPr lang="es-MX" sz="2400" dirty="0"/>
              <a:t>de la </a:t>
            </a:r>
            <a:r>
              <a:rPr lang="es-MX" sz="2400" b="1" dirty="0"/>
              <a:t>sociedad civil</a:t>
            </a:r>
            <a:r>
              <a:rPr lang="es-MX" sz="2400" dirty="0"/>
              <a:t>; </a:t>
            </a:r>
            <a:r>
              <a:rPr lang="es-MX" sz="2400" b="1" dirty="0" smtClean="0"/>
              <a:t>iniciativas ciudadanas,</a:t>
            </a:r>
            <a:r>
              <a:rPr lang="es-MX" sz="2400" dirty="0" smtClean="0"/>
              <a:t> </a:t>
            </a:r>
            <a:r>
              <a:rPr lang="es-MX" sz="2400" b="1" dirty="0" smtClean="0"/>
              <a:t>referéndum</a:t>
            </a:r>
            <a:r>
              <a:rPr lang="es-MX" sz="2400" dirty="0" smtClean="0"/>
              <a:t> </a:t>
            </a:r>
            <a:r>
              <a:rPr lang="es-MX" sz="2400" dirty="0"/>
              <a:t>y </a:t>
            </a:r>
            <a:r>
              <a:rPr lang="es-MX" sz="2400" dirty="0" smtClean="0"/>
              <a:t>combinaciones.</a:t>
            </a:r>
          </a:p>
          <a:p>
            <a:pPr marL="0" indent="0">
              <a:buNone/>
            </a:pPr>
            <a:endParaRPr lang="es-MX" sz="1200" dirty="0"/>
          </a:p>
          <a:p>
            <a:r>
              <a:rPr lang="es-MX" sz="2400" dirty="0" smtClean="0"/>
              <a:t>La </a:t>
            </a:r>
            <a:r>
              <a:rPr lang="es-MX" sz="2400" dirty="0"/>
              <a:t>limitación de </a:t>
            </a:r>
            <a:r>
              <a:rPr lang="es-MX" sz="2400" b="1" dirty="0">
                <a:solidFill>
                  <a:srgbClr val="00B050"/>
                </a:solidFill>
              </a:rPr>
              <a:t>recursos</a:t>
            </a:r>
            <a:r>
              <a:rPr lang="es-MX" sz="2400" dirty="0"/>
              <a:t> puede impedir un </a:t>
            </a:r>
            <a:r>
              <a:rPr lang="es-MX" sz="2400" b="1" dirty="0"/>
              <a:t>referéndum</a:t>
            </a:r>
            <a:r>
              <a:rPr lang="es-MX" sz="2400" dirty="0"/>
              <a:t>, pero </a:t>
            </a:r>
            <a:r>
              <a:rPr lang="es-MX" sz="2400" b="1" dirty="0">
                <a:solidFill>
                  <a:srgbClr val="FF0000"/>
                </a:solidFill>
              </a:rPr>
              <a:t>no </a:t>
            </a:r>
            <a:r>
              <a:rPr lang="es-MX" sz="2400" dirty="0"/>
              <a:t>el </a:t>
            </a:r>
            <a:r>
              <a:rPr lang="es-MX" sz="2400" b="1" dirty="0"/>
              <a:t>derecho </a:t>
            </a:r>
            <a:r>
              <a:rPr lang="es-MX" sz="2400" dirty="0"/>
              <a:t>de </a:t>
            </a:r>
            <a:r>
              <a:rPr lang="es-MX" sz="2400" b="1" dirty="0"/>
              <a:t>iniciativa ciudadana</a:t>
            </a:r>
            <a:r>
              <a:rPr lang="es-MX" sz="2400" dirty="0"/>
              <a:t>, que deja la </a:t>
            </a:r>
            <a:r>
              <a:rPr lang="es-MX" sz="2400" b="1" dirty="0"/>
              <a:t>decisión final </a:t>
            </a:r>
            <a:r>
              <a:rPr lang="es-MX" sz="2400" dirty="0"/>
              <a:t>en </a:t>
            </a:r>
            <a:r>
              <a:rPr lang="es-MX" sz="2400" dirty="0" smtClean="0"/>
              <a:t>el </a:t>
            </a:r>
            <a:r>
              <a:rPr lang="es-MX" sz="2400" b="1" dirty="0" smtClean="0">
                <a:solidFill>
                  <a:srgbClr val="92D050"/>
                </a:solidFill>
              </a:rPr>
              <a:t>Parlamento.</a:t>
            </a:r>
            <a:endParaRPr lang="es-MX" sz="2400" b="1" dirty="0">
              <a:solidFill>
                <a:srgbClr val="92D050"/>
              </a:solidFill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73385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0672549" cy="772732"/>
          </a:xfrm>
        </p:spPr>
        <p:txBody>
          <a:bodyPr>
            <a:noAutofit/>
          </a:bodyPr>
          <a:lstStyle/>
          <a:p>
            <a:r>
              <a:rPr lang="es-MX" sz="4400" b="1" dirty="0" smtClean="0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4. Parlamento responsable de sus actos</a:t>
            </a:r>
            <a:endParaRPr lang="es-MX" sz="4400" b="1" dirty="0">
              <a:solidFill>
                <a:srgbClr val="7030A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772732"/>
            <a:ext cx="12192000" cy="6085267"/>
          </a:xfrm>
        </p:spPr>
        <p:txBody>
          <a:bodyPr>
            <a:normAutofit/>
          </a:bodyPr>
          <a:lstStyle/>
          <a:p>
            <a:r>
              <a:rPr lang="es-MX" sz="2000" dirty="0"/>
              <a:t>La </a:t>
            </a:r>
            <a:r>
              <a:rPr lang="es-MX" sz="2000" b="1" dirty="0">
                <a:solidFill>
                  <a:srgbClr val="00B0F0"/>
                </a:solidFill>
              </a:rPr>
              <a:t>rendición de cuentas </a:t>
            </a:r>
            <a:r>
              <a:rPr lang="es-MX" sz="2000" dirty="0"/>
              <a:t>de los </a:t>
            </a:r>
            <a:r>
              <a:rPr lang="es-MX" sz="2000" b="1" dirty="0"/>
              <a:t>titulares</a:t>
            </a:r>
            <a:r>
              <a:rPr lang="es-MX" sz="2000" dirty="0"/>
              <a:t> de </a:t>
            </a:r>
            <a:r>
              <a:rPr lang="es-MX" sz="2000" b="1" dirty="0"/>
              <a:t>cargos públicos</a:t>
            </a:r>
            <a:r>
              <a:rPr lang="es-MX" sz="2000" dirty="0"/>
              <a:t> </a:t>
            </a:r>
            <a:r>
              <a:rPr lang="es-MX" sz="2000" dirty="0" smtClean="0"/>
              <a:t>= </a:t>
            </a:r>
            <a:r>
              <a:rPr lang="es-MX" sz="2000" b="1" dirty="0" smtClean="0"/>
              <a:t>requerimiento </a:t>
            </a:r>
            <a:r>
              <a:rPr lang="es-MX" sz="2000" b="1" dirty="0"/>
              <a:t>básico</a:t>
            </a:r>
            <a:r>
              <a:rPr lang="es-MX" sz="2000" dirty="0"/>
              <a:t> de toda </a:t>
            </a:r>
            <a:r>
              <a:rPr lang="es-MX" sz="2000" b="1" dirty="0" smtClean="0"/>
              <a:t>democracia.</a:t>
            </a:r>
          </a:p>
          <a:p>
            <a:pPr marL="0" indent="0">
              <a:buNone/>
            </a:pPr>
            <a:endParaRPr lang="es-MX" sz="1200" dirty="0"/>
          </a:p>
          <a:p>
            <a:r>
              <a:rPr lang="es-MX" sz="2000" dirty="0" smtClean="0"/>
              <a:t>La </a:t>
            </a:r>
            <a:r>
              <a:rPr lang="es-MX" sz="2000" b="1" dirty="0" smtClean="0">
                <a:solidFill>
                  <a:srgbClr val="00B0F0"/>
                </a:solidFill>
              </a:rPr>
              <a:t>rendición </a:t>
            </a:r>
            <a:r>
              <a:rPr lang="es-MX" sz="2000" b="1" dirty="0">
                <a:solidFill>
                  <a:srgbClr val="00B0F0"/>
                </a:solidFill>
              </a:rPr>
              <a:t>de </a:t>
            </a:r>
            <a:r>
              <a:rPr lang="es-MX" sz="2000" b="1" dirty="0" smtClean="0">
                <a:solidFill>
                  <a:srgbClr val="00B0F0"/>
                </a:solidFill>
              </a:rPr>
              <a:t>cuentas</a:t>
            </a:r>
            <a:r>
              <a:rPr lang="es-MX" sz="2000" dirty="0" smtClean="0">
                <a:solidFill>
                  <a:srgbClr val="00B0F0"/>
                </a:solidFill>
              </a:rPr>
              <a:t> </a:t>
            </a:r>
            <a:r>
              <a:rPr lang="es-MX" sz="2000" dirty="0"/>
              <a:t>consta de diversas facetas, de las que dos que se </a:t>
            </a:r>
            <a:r>
              <a:rPr lang="es-MX" sz="2000" dirty="0" smtClean="0"/>
              <a:t>superponen.</a:t>
            </a:r>
          </a:p>
          <a:p>
            <a:pPr marL="0" indent="0">
              <a:buNone/>
            </a:pPr>
            <a:endParaRPr lang="es-MX" sz="1200" dirty="0"/>
          </a:p>
          <a:p>
            <a:r>
              <a:rPr lang="es-MX" sz="2000" dirty="0" smtClean="0"/>
              <a:t>Una </a:t>
            </a:r>
            <a:r>
              <a:rPr lang="es-MX" sz="2000" dirty="0"/>
              <a:t>consiste en que el </a:t>
            </a:r>
            <a:r>
              <a:rPr lang="es-MX" sz="2000" b="1" dirty="0"/>
              <a:t>titular </a:t>
            </a:r>
            <a:r>
              <a:rPr lang="es-MX" sz="2000" dirty="0"/>
              <a:t>de un </a:t>
            </a:r>
            <a:r>
              <a:rPr lang="es-MX" sz="2000" b="1" dirty="0"/>
              <a:t>cargo</a:t>
            </a:r>
            <a:r>
              <a:rPr lang="es-MX" sz="2000" dirty="0"/>
              <a:t> </a:t>
            </a:r>
            <a:r>
              <a:rPr lang="es-MX" sz="2000" b="1" dirty="0" smtClean="0">
                <a:solidFill>
                  <a:srgbClr val="00B0F0"/>
                </a:solidFill>
              </a:rPr>
              <a:t>rinda cuentas</a:t>
            </a:r>
            <a:r>
              <a:rPr lang="es-MX" sz="2000" dirty="0" smtClean="0"/>
              <a:t> </a:t>
            </a:r>
            <a:r>
              <a:rPr lang="es-MX" sz="2000" dirty="0"/>
              <a:t>de sus </a:t>
            </a:r>
            <a:r>
              <a:rPr lang="es-MX" sz="2000" b="1" dirty="0"/>
              <a:t>acciones</a:t>
            </a:r>
            <a:r>
              <a:rPr lang="es-MX" sz="2000" dirty="0"/>
              <a:t>, con </a:t>
            </a:r>
            <a:r>
              <a:rPr lang="es-MX" sz="2000" b="1" dirty="0"/>
              <a:t>posterioridad </a:t>
            </a:r>
            <a:r>
              <a:rPr lang="es-MX" sz="2000" dirty="0"/>
              <a:t>a ellas, a un </a:t>
            </a:r>
            <a:r>
              <a:rPr lang="es-MX" sz="2000" b="1" dirty="0" smtClean="0"/>
              <a:t>órgano</a:t>
            </a:r>
            <a:r>
              <a:rPr lang="es-MX" sz="2000" dirty="0" smtClean="0"/>
              <a:t>.</a:t>
            </a:r>
          </a:p>
          <a:p>
            <a:pPr marL="0" indent="0">
              <a:buNone/>
            </a:pPr>
            <a:endParaRPr lang="es-MX" sz="1200" dirty="0" smtClean="0"/>
          </a:p>
          <a:p>
            <a:r>
              <a:rPr lang="es-MX" sz="2000" dirty="0" smtClean="0"/>
              <a:t>Además</a:t>
            </a:r>
            <a:r>
              <a:rPr lang="es-MX" sz="2000" dirty="0"/>
              <a:t>, </a:t>
            </a:r>
            <a:r>
              <a:rPr lang="es-MX" sz="2000" dirty="0" smtClean="0"/>
              <a:t>debe </a:t>
            </a:r>
            <a:r>
              <a:rPr lang="es-MX" sz="2000" dirty="0"/>
              <a:t>cumplir </a:t>
            </a:r>
            <a:r>
              <a:rPr lang="es-MX" sz="2000" b="1" dirty="0"/>
              <a:t>determinadas normas de desempeño </a:t>
            </a:r>
            <a:r>
              <a:rPr lang="es-MX" sz="2000" dirty="0"/>
              <a:t>e </a:t>
            </a:r>
            <a:r>
              <a:rPr lang="es-MX" sz="2000" b="1" dirty="0" smtClean="0"/>
              <a:t>integridad</a:t>
            </a:r>
            <a:r>
              <a:rPr lang="es-MX" sz="2000" dirty="0" smtClean="0"/>
              <a:t>.</a:t>
            </a:r>
          </a:p>
          <a:p>
            <a:pPr marL="0" indent="0">
              <a:buNone/>
            </a:pPr>
            <a:endParaRPr lang="es-MX" sz="1200" dirty="0"/>
          </a:p>
          <a:p>
            <a:r>
              <a:rPr lang="es-MX" sz="2000" dirty="0" smtClean="0"/>
              <a:t>Los </a:t>
            </a:r>
            <a:r>
              <a:rPr lang="es-MX" sz="2000" b="1" dirty="0">
                <a:solidFill>
                  <a:srgbClr val="92D050"/>
                </a:solidFill>
              </a:rPr>
              <a:t>parlamentarios </a:t>
            </a:r>
            <a:r>
              <a:rPr lang="es-MX" sz="2000" b="1" dirty="0">
                <a:solidFill>
                  <a:schemeClr val="tx1"/>
                </a:solidFill>
              </a:rPr>
              <a:t>s</a:t>
            </a:r>
            <a:r>
              <a:rPr lang="es-MX" sz="2000" dirty="0"/>
              <a:t>on </a:t>
            </a:r>
            <a:r>
              <a:rPr lang="es-MX" sz="2000" b="1" dirty="0"/>
              <a:t>responsables </a:t>
            </a:r>
            <a:r>
              <a:rPr lang="es-MX" sz="2000" dirty="0"/>
              <a:t>ante sus </a:t>
            </a:r>
            <a:r>
              <a:rPr lang="es-MX" sz="2000" b="1" dirty="0"/>
              <a:t>electorados</a:t>
            </a:r>
            <a:r>
              <a:rPr lang="es-MX" sz="2000" dirty="0"/>
              <a:t>, que </a:t>
            </a:r>
            <a:r>
              <a:rPr lang="es-MX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pueden imponer </a:t>
            </a:r>
            <a:r>
              <a:rPr lang="es-MX" sz="2000" dirty="0"/>
              <a:t>la </a:t>
            </a:r>
            <a:r>
              <a:rPr lang="es-MX" sz="2000" b="1" dirty="0"/>
              <a:t>sanción última</a:t>
            </a:r>
            <a:r>
              <a:rPr lang="es-MX" sz="2000" dirty="0"/>
              <a:t>, </a:t>
            </a:r>
            <a:r>
              <a:rPr lang="es-MX" sz="2000" b="1" dirty="0">
                <a:solidFill>
                  <a:srgbClr val="FF0000"/>
                </a:solidFill>
              </a:rPr>
              <a:t>no</a:t>
            </a:r>
            <a:r>
              <a:rPr lang="es-MX" sz="2000" dirty="0"/>
              <a:t> </a:t>
            </a:r>
            <a:r>
              <a:rPr lang="es-MX" sz="2000" dirty="0" smtClean="0"/>
              <a:t>reelegirlos.</a:t>
            </a:r>
          </a:p>
          <a:p>
            <a:pPr marL="0" indent="0">
              <a:buNone/>
            </a:pPr>
            <a:endParaRPr lang="es-MX" sz="1200" dirty="0"/>
          </a:p>
          <a:p>
            <a:r>
              <a:rPr lang="es-MX" sz="2000" b="1" dirty="0" smtClean="0">
                <a:solidFill>
                  <a:srgbClr val="FF0000"/>
                </a:solidFill>
              </a:rPr>
              <a:t>No</a:t>
            </a:r>
            <a:r>
              <a:rPr lang="es-MX" sz="2000" dirty="0" smtClean="0"/>
              <a:t> </a:t>
            </a:r>
            <a:r>
              <a:rPr lang="es-MX" sz="2000" dirty="0"/>
              <a:t>obstante, puesto que esta </a:t>
            </a:r>
            <a:r>
              <a:rPr lang="es-MX" sz="2000" b="1" dirty="0"/>
              <a:t>sanción electoral </a:t>
            </a:r>
            <a:r>
              <a:rPr lang="es-MX" sz="2000" dirty="0"/>
              <a:t>es </a:t>
            </a:r>
            <a:r>
              <a:rPr lang="es-MX" sz="2000" b="1" dirty="0"/>
              <a:t>incierta </a:t>
            </a:r>
            <a:r>
              <a:rPr lang="es-MX" sz="2000" dirty="0"/>
              <a:t>y a </a:t>
            </a:r>
            <a:r>
              <a:rPr lang="es-MX" sz="2000" b="1" dirty="0"/>
              <a:t>largo plazo</a:t>
            </a:r>
            <a:r>
              <a:rPr lang="es-MX" sz="2000" dirty="0"/>
              <a:t>, se han establecido </a:t>
            </a:r>
            <a:r>
              <a:rPr lang="es-MX" sz="2000" b="1" dirty="0" smtClean="0"/>
              <a:t>órganos</a:t>
            </a:r>
            <a:r>
              <a:rPr lang="es-MX" sz="2000" dirty="0" smtClean="0"/>
              <a:t> </a:t>
            </a:r>
            <a:r>
              <a:rPr lang="es-MX" sz="2000" dirty="0"/>
              <a:t>y </a:t>
            </a:r>
            <a:r>
              <a:rPr lang="es-MX" sz="2000" b="1" dirty="0"/>
              <a:t>comisiones,</a:t>
            </a:r>
            <a:r>
              <a:rPr lang="es-MX" sz="2000" dirty="0"/>
              <a:t> ante los cuales los </a:t>
            </a:r>
            <a:r>
              <a:rPr lang="es-MX" sz="2000" b="1" dirty="0"/>
              <a:t>parlamentarios</a:t>
            </a:r>
            <a:r>
              <a:rPr lang="es-MX" sz="2000" dirty="0"/>
              <a:t> son </a:t>
            </a:r>
            <a:r>
              <a:rPr lang="es-MX" sz="2000" b="1" u="sng" dirty="0"/>
              <a:t>directamente responsables.</a:t>
            </a:r>
          </a:p>
          <a:p>
            <a:endParaRPr lang="es-MX" b="1" u="sng" dirty="0"/>
          </a:p>
        </p:txBody>
      </p:sp>
    </p:spTree>
    <p:extLst>
      <p:ext uri="{BB962C8B-B14F-4D97-AF65-F5344CB8AC3E}">
        <p14:creationId xmlns:p14="http://schemas.microsoft.com/office/powerpoint/2010/main" val="3036894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746975"/>
          </a:xfrm>
        </p:spPr>
        <p:txBody>
          <a:bodyPr>
            <a:noAutofit/>
          </a:bodyPr>
          <a:lstStyle/>
          <a:p>
            <a:r>
              <a:rPr lang="es-MX" sz="4400" b="1" dirty="0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4. Parlamento responsable de sus </a:t>
            </a:r>
            <a:r>
              <a:rPr lang="es-MX" sz="4400" b="1" dirty="0" smtClean="0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actos II</a:t>
            </a:r>
            <a:endParaRPr lang="es-MX" sz="4400" dirty="0">
              <a:solidFill>
                <a:srgbClr val="7030A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746975"/>
            <a:ext cx="12192000" cy="6111025"/>
          </a:xfrm>
        </p:spPr>
        <p:txBody>
          <a:bodyPr>
            <a:normAutofit/>
          </a:bodyPr>
          <a:lstStyle/>
          <a:p>
            <a:r>
              <a:rPr lang="es-MX" sz="2000" dirty="0"/>
              <a:t>Es </a:t>
            </a:r>
            <a:r>
              <a:rPr lang="es-MX" sz="2000" b="1" dirty="0"/>
              <a:t>común</a:t>
            </a:r>
            <a:r>
              <a:rPr lang="es-MX" sz="2000" dirty="0"/>
              <a:t> que los </a:t>
            </a:r>
            <a:r>
              <a:rPr lang="es-MX" sz="2000" b="1" dirty="0">
                <a:solidFill>
                  <a:srgbClr val="92D050"/>
                </a:solidFill>
              </a:rPr>
              <a:t>parlamentarios</a:t>
            </a:r>
            <a:r>
              <a:rPr lang="es-MX" sz="2000" dirty="0">
                <a:solidFill>
                  <a:srgbClr val="92D050"/>
                </a:solidFill>
              </a:rPr>
              <a:t> </a:t>
            </a:r>
            <a:r>
              <a:rPr lang="es-MX" sz="2000" dirty="0"/>
              <a:t>presenten un </a:t>
            </a:r>
            <a:r>
              <a:rPr lang="es-MX" sz="2000" b="1" dirty="0"/>
              <a:t>informe de sus actividades</a:t>
            </a:r>
            <a:r>
              <a:rPr lang="es-MX" sz="2000" dirty="0"/>
              <a:t>, </a:t>
            </a:r>
            <a:r>
              <a:rPr lang="es-MX" sz="2000" u="sng" dirty="0"/>
              <a:t>una vez por año o por período de </a:t>
            </a:r>
            <a:r>
              <a:rPr lang="es-MX" sz="2000" u="sng" dirty="0" smtClean="0"/>
              <a:t>sesiones</a:t>
            </a:r>
            <a:r>
              <a:rPr lang="es-MX" sz="2000" dirty="0" smtClean="0"/>
              <a:t>.</a:t>
            </a:r>
          </a:p>
          <a:p>
            <a:pPr marL="0" indent="0">
              <a:buNone/>
            </a:pPr>
            <a:endParaRPr lang="es-MX" sz="2000" dirty="0"/>
          </a:p>
          <a:p>
            <a:r>
              <a:rPr lang="es-MX" sz="2000" dirty="0" smtClean="0"/>
              <a:t>El </a:t>
            </a:r>
            <a:r>
              <a:rPr lang="es-MX" sz="2000" b="1" dirty="0">
                <a:solidFill>
                  <a:srgbClr val="FF0000"/>
                </a:solidFill>
              </a:rPr>
              <a:t>Parlamento rumano </a:t>
            </a:r>
            <a:r>
              <a:rPr lang="es-MX" sz="2000" dirty="0"/>
              <a:t>prepara un </a:t>
            </a:r>
            <a:r>
              <a:rPr lang="es-MX" sz="2000" b="1" dirty="0"/>
              <a:t>informe de actividades </a:t>
            </a:r>
            <a:r>
              <a:rPr lang="es-MX" sz="2000" dirty="0"/>
              <a:t>al término de </a:t>
            </a:r>
            <a:r>
              <a:rPr lang="es-MX" sz="2000" b="1" dirty="0"/>
              <a:t>cada período de </a:t>
            </a:r>
            <a:r>
              <a:rPr lang="es-MX" sz="2000" b="1" dirty="0" smtClean="0"/>
              <a:t>sesiones</a:t>
            </a:r>
            <a:r>
              <a:rPr lang="es-MX" sz="2000" dirty="0" smtClean="0"/>
              <a:t>, publicado en el Boletín Oficial.</a:t>
            </a:r>
          </a:p>
          <a:p>
            <a:r>
              <a:rPr lang="es-MX" sz="2000" dirty="0" smtClean="0"/>
              <a:t>El </a:t>
            </a:r>
            <a:r>
              <a:rPr lang="es-MX" sz="2000" b="1" dirty="0">
                <a:solidFill>
                  <a:srgbClr val="00B0F0"/>
                </a:solidFill>
              </a:rPr>
              <a:t>Parlamento finlandés </a:t>
            </a:r>
            <a:r>
              <a:rPr lang="es-MX" sz="2000" dirty="0" smtClean="0"/>
              <a:t>un </a:t>
            </a:r>
            <a:r>
              <a:rPr lang="es-MX" sz="2000" b="1" dirty="0"/>
              <a:t>informe anual </a:t>
            </a:r>
            <a:r>
              <a:rPr lang="es-MX" sz="2000" dirty="0"/>
              <a:t>en </a:t>
            </a:r>
            <a:r>
              <a:rPr lang="es-MX" sz="2000" dirty="0" smtClean="0"/>
              <a:t>línea.</a:t>
            </a:r>
          </a:p>
          <a:p>
            <a:r>
              <a:rPr lang="es-MX" sz="2000" dirty="0" smtClean="0"/>
              <a:t>En </a:t>
            </a:r>
            <a:r>
              <a:rPr lang="es-MX" sz="2000" b="1" dirty="0">
                <a:solidFill>
                  <a:srgbClr val="0070C0"/>
                </a:solidFill>
              </a:rPr>
              <a:t>Francia</a:t>
            </a:r>
            <a:r>
              <a:rPr lang="es-MX" sz="2000" dirty="0"/>
              <a:t>, se publica un </a:t>
            </a:r>
            <a:r>
              <a:rPr lang="es-MX" sz="2000" b="1" dirty="0"/>
              <a:t>informe anual </a:t>
            </a:r>
            <a:r>
              <a:rPr lang="es-MX" sz="2000" dirty="0"/>
              <a:t>acerca del </a:t>
            </a:r>
            <a:r>
              <a:rPr lang="es-MX" sz="2000" b="1" dirty="0"/>
              <a:t>presupuesto parlamentario </a:t>
            </a:r>
            <a:r>
              <a:rPr lang="es-MX" sz="2000" dirty="0"/>
              <a:t>y su </a:t>
            </a:r>
            <a:r>
              <a:rPr lang="es-MX" sz="2000" dirty="0" smtClean="0"/>
              <a:t>ejecución.</a:t>
            </a:r>
          </a:p>
          <a:p>
            <a:r>
              <a:rPr lang="es-MX" sz="2000" dirty="0" smtClean="0"/>
              <a:t>En </a:t>
            </a:r>
            <a:r>
              <a:rPr lang="es-MX" sz="2000" b="1" dirty="0">
                <a:solidFill>
                  <a:srgbClr val="C00000"/>
                </a:solidFill>
              </a:rPr>
              <a:t>Luxemburgo</a:t>
            </a:r>
            <a:r>
              <a:rPr lang="es-MX" sz="2000" dirty="0"/>
              <a:t>, el </a:t>
            </a:r>
            <a:r>
              <a:rPr lang="es-MX" sz="2000" b="1" dirty="0"/>
              <a:t>informe anual</a:t>
            </a:r>
            <a:r>
              <a:rPr lang="es-MX" sz="2000" dirty="0"/>
              <a:t> de la </a:t>
            </a:r>
            <a:r>
              <a:rPr lang="es-MX" sz="2000" b="1" dirty="0"/>
              <a:t>Cámara de Diputados </a:t>
            </a:r>
            <a:r>
              <a:rPr lang="es-MX" sz="2000" dirty="0"/>
              <a:t>se </a:t>
            </a:r>
            <a:r>
              <a:rPr lang="es-MX" sz="2000" u="sng" dirty="0"/>
              <a:t>difunde a todos los </a:t>
            </a:r>
            <a:r>
              <a:rPr lang="es-MX" sz="2000" u="sng" dirty="0" smtClean="0"/>
              <a:t>hogares</a:t>
            </a:r>
            <a:r>
              <a:rPr lang="es-MX" sz="2000" dirty="0" smtClean="0"/>
              <a:t>.</a:t>
            </a:r>
          </a:p>
          <a:p>
            <a:r>
              <a:rPr lang="es-MX" sz="2000" dirty="0" smtClean="0"/>
              <a:t>En </a:t>
            </a:r>
            <a:r>
              <a:rPr lang="es-MX" sz="2000" b="1" dirty="0" smtClean="0">
                <a:solidFill>
                  <a:srgbClr val="C00000"/>
                </a:solidFill>
              </a:rPr>
              <a:t>Saint </a:t>
            </a:r>
            <a:r>
              <a:rPr lang="es-MX" sz="2000" b="1" dirty="0" err="1">
                <a:solidFill>
                  <a:srgbClr val="C00000"/>
                </a:solidFill>
              </a:rPr>
              <a:t>Kitts</a:t>
            </a:r>
            <a:r>
              <a:rPr lang="es-MX" sz="2000" b="1" dirty="0">
                <a:solidFill>
                  <a:srgbClr val="C00000"/>
                </a:solidFill>
              </a:rPr>
              <a:t> y </a:t>
            </a:r>
            <a:r>
              <a:rPr lang="es-MX" sz="2000" b="1" dirty="0" err="1">
                <a:solidFill>
                  <a:srgbClr val="C00000"/>
                </a:solidFill>
              </a:rPr>
              <a:t>Nevis</a:t>
            </a:r>
            <a:r>
              <a:rPr lang="es-MX" sz="2000" dirty="0"/>
              <a:t>, el </a:t>
            </a:r>
            <a:r>
              <a:rPr lang="es-MX" sz="2000" b="1" dirty="0"/>
              <a:t>informe</a:t>
            </a:r>
            <a:r>
              <a:rPr lang="es-MX" sz="2000" dirty="0"/>
              <a:t> es oral: se interroga a los </a:t>
            </a:r>
            <a:r>
              <a:rPr lang="es-MX" sz="2000" b="1" dirty="0">
                <a:solidFill>
                  <a:srgbClr val="92D050"/>
                </a:solidFill>
              </a:rPr>
              <a:t>parlamentarios</a:t>
            </a:r>
            <a:r>
              <a:rPr lang="es-MX" sz="2000" dirty="0"/>
              <a:t> en una </a:t>
            </a:r>
            <a:r>
              <a:rPr lang="es-MX" sz="2000" b="1" dirty="0"/>
              <a:t>reunión anual </a:t>
            </a:r>
            <a:r>
              <a:rPr lang="es-MX" sz="2000" i="1" dirty="0" smtClean="0"/>
              <a:t>Cara a cara</a:t>
            </a:r>
            <a:r>
              <a:rPr lang="es-MX" sz="2000" dirty="0" smtClean="0"/>
              <a:t>.</a:t>
            </a:r>
            <a:endParaRPr lang="es-MX" sz="2000" dirty="0"/>
          </a:p>
          <a:p>
            <a:pPr marL="0" indent="0">
              <a:buNone/>
            </a:pPr>
            <a:endParaRPr lang="es-MX" sz="1200" dirty="0"/>
          </a:p>
          <a:p>
            <a:r>
              <a:rPr lang="es-MX" sz="2000" dirty="0" smtClean="0"/>
              <a:t>El </a:t>
            </a:r>
            <a:r>
              <a:rPr lang="es-MX" sz="2000" b="1" dirty="0"/>
              <a:t>envío </a:t>
            </a:r>
            <a:r>
              <a:rPr lang="es-MX" sz="2000" dirty="0"/>
              <a:t>a todos los </a:t>
            </a:r>
            <a:r>
              <a:rPr lang="es-MX" sz="2000" b="1" dirty="0"/>
              <a:t>electores</a:t>
            </a:r>
            <a:r>
              <a:rPr lang="es-MX" sz="2000" dirty="0"/>
              <a:t> de un </a:t>
            </a:r>
            <a:r>
              <a:rPr lang="es-MX" sz="2000" b="1" dirty="0"/>
              <a:t>informe anual </a:t>
            </a:r>
            <a:r>
              <a:rPr lang="es-MX" sz="2000" dirty="0"/>
              <a:t>de actividades del </a:t>
            </a:r>
            <a:r>
              <a:rPr lang="es-MX" sz="2000" dirty="0" smtClean="0"/>
              <a:t>legislador/a, </a:t>
            </a:r>
            <a:r>
              <a:rPr lang="es-MX" sz="2000" dirty="0"/>
              <a:t>combinado con la posibilidad de hacerle preguntas en </a:t>
            </a:r>
            <a:r>
              <a:rPr lang="es-MX" sz="2000" b="1" dirty="0"/>
              <a:t>línea</a:t>
            </a:r>
            <a:r>
              <a:rPr lang="es-MX" sz="2000" dirty="0"/>
              <a:t> o en reuniones en la </a:t>
            </a:r>
            <a:r>
              <a:rPr lang="es-MX" sz="2000" b="1" dirty="0"/>
              <a:t>circunscripción</a:t>
            </a:r>
            <a:r>
              <a:rPr lang="es-MX" sz="2000" dirty="0"/>
              <a:t>, podría mejorar la </a:t>
            </a:r>
            <a:r>
              <a:rPr lang="es-MX" sz="2000" b="1" dirty="0">
                <a:solidFill>
                  <a:srgbClr val="00B0F0"/>
                </a:solidFill>
              </a:rPr>
              <a:t>rendición de cuentas </a:t>
            </a:r>
            <a:r>
              <a:rPr lang="es-MX" sz="2000" dirty="0"/>
              <a:t>de los </a:t>
            </a:r>
            <a:r>
              <a:rPr lang="es-MX" sz="2000" b="1" dirty="0"/>
              <a:t>parlamentarios</a:t>
            </a:r>
            <a:r>
              <a:rPr lang="es-MX" sz="2000" dirty="0"/>
              <a:t>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2384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746975"/>
          </a:xfrm>
        </p:spPr>
        <p:txBody>
          <a:bodyPr>
            <a:noAutofit/>
          </a:bodyPr>
          <a:lstStyle/>
          <a:p>
            <a:r>
              <a:rPr lang="es-MX" sz="4400" b="1" dirty="0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4. Parlamento responsable de sus actos </a:t>
            </a:r>
            <a:r>
              <a:rPr lang="es-MX" sz="4400" b="1" dirty="0" smtClean="0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III</a:t>
            </a:r>
            <a:endParaRPr lang="es-MX" sz="4400" dirty="0">
              <a:solidFill>
                <a:srgbClr val="7030A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746975"/>
            <a:ext cx="12192000" cy="6111025"/>
          </a:xfrm>
        </p:spPr>
        <p:txBody>
          <a:bodyPr>
            <a:normAutofit/>
          </a:bodyPr>
          <a:lstStyle/>
          <a:p>
            <a:r>
              <a:rPr lang="es-MX" sz="2400" dirty="0" smtClean="0"/>
              <a:t>En </a:t>
            </a:r>
            <a:r>
              <a:rPr lang="es-MX" sz="2400" b="1" dirty="0" smtClean="0"/>
              <a:t>casos graves</a:t>
            </a:r>
            <a:r>
              <a:rPr lang="es-MX" sz="2400" dirty="0" smtClean="0"/>
              <a:t>, existe la </a:t>
            </a:r>
            <a:r>
              <a:rPr lang="es-MX" sz="2400" b="1" dirty="0" smtClean="0"/>
              <a:t>posibilidad </a:t>
            </a:r>
            <a:r>
              <a:rPr lang="es-MX" sz="2400" dirty="0"/>
              <a:t>de que los </a:t>
            </a:r>
            <a:r>
              <a:rPr lang="es-MX" sz="2400" b="1" dirty="0"/>
              <a:t>electores</a:t>
            </a:r>
            <a:r>
              <a:rPr lang="es-MX" sz="2400" dirty="0"/>
              <a:t> </a:t>
            </a:r>
            <a:r>
              <a:rPr lang="es-MX" sz="2400" b="1" dirty="0">
                <a:solidFill>
                  <a:srgbClr val="FF0000"/>
                </a:solidFill>
              </a:rPr>
              <a:t>revoquen</a:t>
            </a:r>
            <a:r>
              <a:rPr lang="es-MX" sz="2400" dirty="0"/>
              <a:t> el </a:t>
            </a:r>
            <a:r>
              <a:rPr lang="es-MX" sz="2400" b="1" dirty="0"/>
              <a:t>mandato</a:t>
            </a:r>
            <a:r>
              <a:rPr lang="es-MX" sz="2400" dirty="0"/>
              <a:t>, como en </a:t>
            </a:r>
            <a:r>
              <a:rPr lang="es-MX" sz="2400" b="1" dirty="0">
                <a:solidFill>
                  <a:srgbClr val="FF0000"/>
                </a:solidFill>
              </a:rPr>
              <a:t>Uganda </a:t>
            </a:r>
            <a:r>
              <a:rPr lang="es-MX" sz="2400" dirty="0"/>
              <a:t>y en la </a:t>
            </a:r>
            <a:r>
              <a:rPr lang="es-MX" sz="2400" b="1" dirty="0"/>
              <a:t>provincia canadiense </a:t>
            </a:r>
            <a:r>
              <a:rPr lang="es-MX" sz="2400" dirty="0"/>
              <a:t>de </a:t>
            </a:r>
            <a:r>
              <a:rPr lang="es-MX" sz="2400" b="1" dirty="0">
                <a:solidFill>
                  <a:srgbClr val="00B0F0"/>
                </a:solidFill>
              </a:rPr>
              <a:t>Columbia Británica</a:t>
            </a:r>
            <a:r>
              <a:rPr lang="es-MX" sz="2400" dirty="0"/>
              <a:t>. </a:t>
            </a:r>
            <a:endParaRPr lang="es-MX" sz="2400" dirty="0" smtClean="0"/>
          </a:p>
          <a:p>
            <a:pPr marL="0" indent="0">
              <a:buNone/>
            </a:pPr>
            <a:endParaRPr lang="es-MX" sz="2400" dirty="0"/>
          </a:p>
          <a:p>
            <a:r>
              <a:rPr lang="es-MX" sz="2400" dirty="0" smtClean="0"/>
              <a:t>En </a:t>
            </a:r>
            <a:r>
              <a:rPr lang="es-MX" sz="2400" dirty="0" smtClean="0">
                <a:solidFill>
                  <a:srgbClr val="FF0000"/>
                </a:solidFill>
              </a:rPr>
              <a:t>Uganda</a:t>
            </a:r>
            <a:r>
              <a:rPr lang="es-MX" sz="2400" dirty="0" smtClean="0"/>
              <a:t> requiere petición </a:t>
            </a:r>
            <a:r>
              <a:rPr lang="es-MX" sz="2400" dirty="0"/>
              <a:t>firmada por al menos </a:t>
            </a:r>
            <a:r>
              <a:rPr lang="es-MX" sz="2400" b="1" dirty="0"/>
              <a:t>dos tercios </a:t>
            </a:r>
            <a:r>
              <a:rPr lang="es-MX" sz="2400" dirty="0"/>
              <a:t>de los </a:t>
            </a:r>
            <a:r>
              <a:rPr lang="es-MX" sz="2400" b="1" dirty="0"/>
              <a:t>electores</a:t>
            </a:r>
            <a:r>
              <a:rPr lang="es-MX" sz="2400" dirty="0"/>
              <a:t> de la </a:t>
            </a:r>
            <a:r>
              <a:rPr lang="es-MX" sz="2400" b="1" dirty="0"/>
              <a:t>circunscripción </a:t>
            </a:r>
            <a:r>
              <a:rPr lang="es-MX" sz="2400" dirty="0" smtClean="0"/>
              <a:t>que </a:t>
            </a:r>
            <a:r>
              <a:rPr lang="es-MX" sz="2400" dirty="0"/>
              <a:t>representa el </a:t>
            </a:r>
            <a:r>
              <a:rPr lang="es-MX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parlamentario</a:t>
            </a:r>
            <a:r>
              <a:rPr lang="es-MX" sz="2400" dirty="0"/>
              <a:t>. La </a:t>
            </a:r>
            <a:r>
              <a:rPr lang="es-MX" sz="2400" b="1" dirty="0"/>
              <a:t>decisión</a:t>
            </a:r>
            <a:r>
              <a:rPr lang="es-MX" sz="2400" dirty="0"/>
              <a:t> </a:t>
            </a:r>
            <a:r>
              <a:rPr lang="es-MX" sz="2400" dirty="0" smtClean="0"/>
              <a:t>la toma </a:t>
            </a:r>
            <a:r>
              <a:rPr lang="es-MX" sz="2400" dirty="0"/>
              <a:t>la </a:t>
            </a:r>
            <a:r>
              <a:rPr lang="es-MX" sz="2400" b="1" dirty="0"/>
              <a:t>Comisión Electoral</a:t>
            </a:r>
            <a:r>
              <a:rPr lang="es-MX" sz="2400" dirty="0"/>
              <a:t>, tras una </a:t>
            </a:r>
            <a:r>
              <a:rPr lang="es-MX" sz="2400" b="1" dirty="0"/>
              <a:t>investigación </a:t>
            </a:r>
            <a:r>
              <a:rPr lang="es-MX" sz="2400" b="1" dirty="0" smtClean="0"/>
              <a:t>pública</a:t>
            </a:r>
            <a:r>
              <a:rPr lang="es-MX" sz="2400" dirty="0" smtClean="0"/>
              <a:t>.</a:t>
            </a:r>
          </a:p>
          <a:p>
            <a:endParaRPr lang="es-MX" sz="2400" dirty="0"/>
          </a:p>
          <a:p>
            <a:r>
              <a:rPr lang="es-MX" sz="2400" dirty="0"/>
              <a:t>En </a:t>
            </a:r>
            <a:r>
              <a:rPr lang="es-MX" sz="2400" b="1" dirty="0">
                <a:solidFill>
                  <a:srgbClr val="00B0F0"/>
                </a:solidFill>
              </a:rPr>
              <a:t>Columbia Británica</a:t>
            </a:r>
            <a:r>
              <a:rPr lang="es-MX" sz="2400" dirty="0"/>
              <a:t>, se requiere el </a:t>
            </a:r>
            <a:r>
              <a:rPr lang="es-MX" sz="2400" b="1" dirty="0"/>
              <a:t>40%</a:t>
            </a:r>
            <a:r>
              <a:rPr lang="es-MX" sz="2400" dirty="0"/>
              <a:t> </a:t>
            </a:r>
            <a:r>
              <a:rPr lang="es-MX" sz="2400" dirty="0" smtClean="0"/>
              <a:t>de </a:t>
            </a:r>
            <a:r>
              <a:rPr lang="es-MX" sz="2400" b="1" dirty="0"/>
              <a:t>votos </a:t>
            </a:r>
            <a:r>
              <a:rPr lang="es-MX" sz="2400" dirty="0"/>
              <a:t>de los </a:t>
            </a:r>
            <a:r>
              <a:rPr lang="es-MX" sz="2400" b="1" dirty="0"/>
              <a:t>electores </a:t>
            </a:r>
            <a:r>
              <a:rPr lang="es-MX" sz="2400" dirty="0"/>
              <a:t>de una </a:t>
            </a:r>
            <a:r>
              <a:rPr lang="es-MX" sz="2400" b="1" dirty="0" smtClean="0"/>
              <a:t>circunscripción</a:t>
            </a:r>
            <a:r>
              <a:rPr lang="es-MX" sz="2400" dirty="0" smtClean="0"/>
              <a:t>. </a:t>
            </a:r>
            <a:r>
              <a:rPr lang="es-MX" sz="2400" b="1" dirty="0" smtClean="0"/>
              <a:t>9 </a:t>
            </a:r>
            <a:r>
              <a:rPr lang="es-MX" sz="2400" b="1" dirty="0"/>
              <a:t>peticiones </a:t>
            </a:r>
            <a:r>
              <a:rPr lang="es-MX" sz="2400" dirty="0"/>
              <a:t>de </a:t>
            </a:r>
            <a:r>
              <a:rPr lang="es-MX" sz="2400" b="1" dirty="0">
                <a:solidFill>
                  <a:srgbClr val="FF0000"/>
                </a:solidFill>
              </a:rPr>
              <a:t>revocación</a:t>
            </a:r>
            <a:r>
              <a:rPr lang="es-MX" sz="2400" dirty="0"/>
              <a:t> fueron registradas en </a:t>
            </a:r>
            <a:r>
              <a:rPr lang="es-MX" sz="2400" b="1" dirty="0"/>
              <a:t>2001</a:t>
            </a:r>
            <a:r>
              <a:rPr lang="es-MX" sz="2400" dirty="0"/>
              <a:t>, aunque </a:t>
            </a:r>
            <a:r>
              <a:rPr lang="es-MX" sz="2400" b="1" dirty="0">
                <a:solidFill>
                  <a:srgbClr val="FF0000"/>
                </a:solidFill>
              </a:rPr>
              <a:t>no</a:t>
            </a:r>
            <a:r>
              <a:rPr lang="es-MX" sz="2400" dirty="0"/>
              <a:t> prosperó </a:t>
            </a:r>
            <a:r>
              <a:rPr lang="es-MX" sz="2400" b="1" dirty="0"/>
              <a:t>ninguna</a:t>
            </a:r>
            <a:r>
              <a:rPr lang="es-MX" sz="2400" dirty="0"/>
              <a:t>.</a:t>
            </a:r>
          </a:p>
          <a:p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097714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9723549" cy="914400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Revocación de mandato</a:t>
            </a:r>
            <a:endParaRPr lang="es-MX" sz="44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-1" y="824248"/>
            <a:ext cx="12192001" cy="6033751"/>
          </a:xfrm>
        </p:spPr>
        <p:txBody>
          <a:bodyPr>
            <a:normAutofit/>
          </a:bodyPr>
          <a:lstStyle/>
          <a:p>
            <a:r>
              <a:rPr lang="es-MX" sz="2800" dirty="0"/>
              <a:t>En </a:t>
            </a:r>
            <a:r>
              <a:rPr lang="es-MX" sz="2800" b="1" dirty="0"/>
              <a:t>19 estados </a:t>
            </a:r>
            <a:r>
              <a:rPr lang="es-MX" sz="2800" dirty="0"/>
              <a:t>es posible evaluar el desempeño de un </a:t>
            </a:r>
            <a:r>
              <a:rPr lang="es-MX" sz="2800" b="1" dirty="0"/>
              <a:t>legislador </a:t>
            </a:r>
            <a:r>
              <a:rPr lang="es-MX" sz="2800" dirty="0"/>
              <a:t>y </a:t>
            </a:r>
            <a:r>
              <a:rPr lang="es-MX" sz="2800" b="1" dirty="0"/>
              <a:t>recortar</a:t>
            </a:r>
            <a:r>
              <a:rPr lang="es-MX" sz="2800" dirty="0"/>
              <a:t> el </a:t>
            </a:r>
            <a:r>
              <a:rPr lang="es-MX" sz="2800" b="1" dirty="0"/>
              <a:t>mandato legislativo </a:t>
            </a:r>
            <a:r>
              <a:rPr lang="es-MX" sz="2800" dirty="0"/>
              <a:t>mediante un </a:t>
            </a:r>
            <a:r>
              <a:rPr lang="es-MX" sz="2800" b="1" dirty="0"/>
              <a:t>referéndum de </a:t>
            </a:r>
            <a:r>
              <a:rPr lang="es-MX" sz="2800" b="1" dirty="0" smtClean="0"/>
              <a:t>destitución</a:t>
            </a:r>
            <a:r>
              <a:rPr lang="es-MX" sz="2800" dirty="0" smtClean="0"/>
              <a:t>.</a:t>
            </a:r>
          </a:p>
          <a:p>
            <a:pPr marL="0" indent="0">
              <a:buNone/>
            </a:pPr>
            <a:endParaRPr lang="es-MX" sz="1000" dirty="0"/>
          </a:p>
          <a:p>
            <a:r>
              <a:rPr lang="es-MX" sz="2800" dirty="0" smtClean="0"/>
              <a:t>Entre ellos están </a:t>
            </a:r>
            <a:r>
              <a:rPr lang="es-MX" sz="2800" b="1" dirty="0"/>
              <a:t>Venezuela, Kiribati, Filipinas</a:t>
            </a:r>
            <a:r>
              <a:rPr lang="es-MX" sz="2800" dirty="0"/>
              <a:t>, </a:t>
            </a:r>
            <a:r>
              <a:rPr lang="es-MX" sz="2800" b="1" dirty="0"/>
              <a:t>6 </a:t>
            </a:r>
            <a:r>
              <a:rPr lang="es-MX" sz="2800" dirty="0"/>
              <a:t>de los </a:t>
            </a:r>
            <a:r>
              <a:rPr lang="es-MX" sz="2800" b="1" dirty="0"/>
              <a:t>26 cantones </a:t>
            </a:r>
            <a:r>
              <a:rPr lang="es-MX" sz="2800" dirty="0"/>
              <a:t>de </a:t>
            </a:r>
            <a:r>
              <a:rPr lang="es-MX" sz="2800" b="1" dirty="0">
                <a:solidFill>
                  <a:srgbClr val="FF0000"/>
                </a:solidFill>
              </a:rPr>
              <a:t>Suiza</a:t>
            </a:r>
            <a:r>
              <a:rPr lang="es-MX" sz="2800" dirty="0"/>
              <a:t> y la provincia de </a:t>
            </a:r>
            <a:r>
              <a:rPr lang="es-MX" sz="2800" b="1" dirty="0"/>
              <a:t>Columbia Británica </a:t>
            </a:r>
            <a:r>
              <a:rPr lang="es-MX" sz="2800" dirty="0"/>
              <a:t>(</a:t>
            </a:r>
            <a:r>
              <a:rPr lang="es-MX" sz="2800" b="1" dirty="0">
                <a:solidFill>
                  <a:srgbClr val="FF0000"/>
                </a:solidFill>
              </a:rPr>
              <a:t>Canadá</a:t>
            </a:r>
            <a:r>
              <a:rPr lang="es-MX" sz="2800" dirty="0" smtClean="0"/>
              <a:t>), </a:t>
            </a:r>
            <a:r>
              <a:rPr lang="es-MX" sz="2800" dirty="0"/>
              <a:t>se requiere </a:t>
            </a:r>
            <a:r>
              <a:rPr lang="es-MX" sz="2800" b="1" dirty="0"/>
              <a:t>40% </a:t>
            </a:r>
            <a:r>
              <a:rPr lang="es-MX" sz="2800" dirty="0"/>
              <a:t>de los electores de una circunscripción, tras lo cual se organiza una elección. No menos de </a:t>
            </a:r>
            <a:r>
              <a:rPr lang="es-MX" sz="2800" b="1" dirty="0"/>
              <a:t>9 peticiones </a:t>
            </a:r>
            <a:r>
              <a:rPr lang="es-MX" sz="2800" dirty="0"/>
              <a:t>de revocación fueron registradas en </a:t>
            </a:r>
            <a:r>
              <a:rPr lang="es-MX" sz="2800" b="1" dirty="0"/>
              <a:t>2001,</a:t>
            </a:r>
            <a:r>
              <a:rPr lang="es-MX" sz="2800" dirty="0"/>
              <a:t> aunque no prosperó ninguna</a:t>
            </a:r>
            <a:r>
              <a:rPr lang="es-MX" sz="2800" dirty="0" smtClean="0"/>
              <a:t>.</a:t>
            </a:r>
          </a:p>
          <a:p>
            <a:pPr marL="0" indent="0">
              <a:buNone/>
            </a:pPr>
            <a:endParaRPr lang="es-MX" sz="1000" dirty="0"/>
          </a:p>
          <a:p>
            <a:r>
              <a:rPr lang="es-MX" sz="2800" dirty="0" smtClean="0"/>
              <a:t>También </a:t>
            </a:r>
            <a:r>
              <a:rPr lang="es-MX" sz="2800" dirty="0"/>
              <a:t>existen variantes de </a:t>
            </a:r>
            <a:r>
              <a:rPr lang="es-MX" sz="2800" b="1" dirty="0"/>
              <a:t>destitución</a:t>
            </a:r>
            <a:r>
              <a:rPr lang="es-MX" sz="2800" dirty="0"/>
              <a:t> en </a:t>
            </a:r>
            <a:r>
              <a:rPr lang="es-MX" sz="2800" b="1" dirty="0">
                <a:solidFill>
                  <a:srgbClr val="00B0F0"/>
                </a:solidFill>
              </a:rPr>
              <a:t>Argentina</a:t>
            </a:r>
            <a:r>
              <a:rPr lang="es-MX" sz="2800" b="1" dirty="0"/>
              <a:t>, Bolivia, Corea del Sur y Uganda</a:t>
            </a:r>
            <a:r>
              <a:rPr lang="es-MX" sz="2800" dirty="0"/>
              <a:t>, entre otros. En </a:t>
            </a:r>
            <a:r>
              <a:rPr lang="es-MX" sz="2800" b="1" dirty="0"/>
              <a:t>15 estados </a:t>
            </a:r>
            <a:r>
              <a:rPr lang="es-MX" sz="2800" dirty="0"/>
              <a:t>imponen </a:t>
            </a:r>
            <a:r>
              <a:rPr lang="es-MX" sz="2800" u="sng" dirty="0"/>
              <a:t>límites a la reelección de </a:t>
            </a:r>
            <a:r>
              <a:rPr lang="es-MX" sz="2800" u="sng" dirty="0" smtClean="0"/>
              <a:t>legisladores</a:t>
            </a:r>
            <a:r>
              <a:rPr lang="es-MX" sz="2800" dirty="0" smtClean="0"/>
              <a:t>.</a:t>
            </a:r>
            <a:endParaRPr lang="es-MX" sz="2800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1090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1668837" cy="785611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4. Parlamento responsable de sus actos </a:t>
            </a:r>
            <a:r>
              <a:rPr lang="es-MX" sz="4400" b="1" dirty="0" smtClean="0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IV</a:t>
            </a:r>
            <a:endParaRPr lang="es-MX" sz="4400" dirty="0">
              <a:solidFill>
                <a:srgbClr val="7030A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785611"/>
            <a:ext cx="12191999" cy="6072389"/>
          </a:xfrm>
        </p:spPr>
        <p:txBody>
          <a:bodyPr>
            <a:noAutofit/>
          </a:bodyPr>
          <a:lstStyle/>
          <a:p>
            <a:r>
              <a:rPr lang="es-MX" sz="2200" dirty="0"/>
              <a:t>Un </a:t>
            </a:r>
            <a:r>
              <a:rPr lang="es-MX" sz="2200" b="1" dirty="0"/>
              <a:t>método</a:t>
            </a:r>
            <a:r>
              <a:rPr lang="es-MX" sz="2200" dirty="0"/>
              <a:t> más </a:t>
            </a:r>
            <a:r>
              <a:rPr lang="es-MX" sz="2200" dirty="0" smtClean="0"/>
              <a:t>usual: </a:t>
            </a:r>
            <a:r>
              <a:rPr lang="es-MX" sz="2200" b="1" dirty="0"/>
              <a:t>A</a:t>
            </a:r>
            <a:r>
              <a:rPr lang="es-MX" sz="2200" b="1" dirty="0" smtClean="0"/>
              <a:t>plicación </a:t>
            </a:r>
            <a:r>
              <a:rPr lang="es-MX" sz="2200" b="1" dirty="0"/>
              <a:t>horizontal </a:t>
            </a:r>
            <a:r>
              <a:rPr lang="es-MX" sz="2200" dirty="0"/>
              <a:t>de un </a:t>
            </a:r>
            <a:r>
              <a:rPr lang="es-MX" sz="2200" b="1" dirty="0">
                <a:solidFill>
                  <a:srgbClr val="00B0F0"/>
                </a:solidFill>
              </a:rPr>
              <a:t>Código de conducta </a:t>
            </a:r>
            <a:r>
              <a:rPr lang="es-MX" sz="2200" dirty="0"/>
              <a:t>por una </a:t>
            </a:r>
            <a:r>
              <a:rPr lang="es-MX" sz="2200" b="1" dirty="0"/>
              <a:t>comisión específica</a:t>
            </a:r>
            <a:r>
              <a:rPr lang="es-MX" sz="2200" dirty="0"/>
              <a:t>, en nombre del </a:t>
            </a:r>
            <a:r>
              <a:rPr lang="es-MX" sz="2200" b="1" dirty="0" smtClean="0"/>
              <a:t>público</a:t>
            </a:r>
            <a:r>
              <a:rPr lang="es-MX" sz="2200" dirty="0" smtClean="0"/>
              <a:t>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200" dirty="0" smtClean="0"/>
              <a:t>En </a:t>
            </a:r>
            <a:r>
              <a:rPr lang="es-MX" sz="2200" dirty="0"/>
              <a:t>el </a:t>
            </a:r>
            <a:r>
              <a:rPr lang="es-MX" sz="2200" b="1" dirty="0"/>
              <a:t>último decenio </a:t>
            </a:r>
            <a:r>
              <a:rPr lang="es-MX" sz="2200" dirty="0"/>
              <a:t>se han adoptado numerosos </a:t>
            </a:r>
            <a:r>
              <a:rPr lang="es-MX" sz="2200" b="1" dirty="0">
                <a:solidFill>
                  <a:srgbClr val="00B0F0"/>
                </a:solidFill>
              </a:rPr>
              <a:t>códigos de </a:t>
            </a:r>
            <a:r>
              <a:rPr lang="es-MX" sz="2200" b="1" dirty="0" smtClean="0">
                <a:solidFill>
                  <a:srgbClr val="00B0F0"/>
                </a:solidFill>
              </a:rPr>
              <a:t>conducta</a:t>
            </a:r>
            <a:r>
              <a:rPr lang="es-MX" sz="2200" dirty="0" smtClean="0"/>
              <a:t> </a:t>
            </a:r>
            <a:r>
              <a:rPr lang="es-MX" sz="2200" b="1" dirty="0">
                <a:solidFill>
                  <a:srgbClr val="92D050"/>
                </a:solidFill>
              </a:rPr>
              <a:t>parlamentarios</a:t>
            </a:r>
            <a:r>
              <a:rPr lang="es-MX" sz="2200" dirty="0"/>
              <a:t>, en respuesta a la </a:t>
            </a:r>
            <a:r>
              <a:rPr lang="es-MX" sz="2200" b="1" dirty="0"/>
              <a:t>desconfianza creciente </a:t>
            </a:r>
            <a:r>
              <a:rPr lang="es-MX" sz="2200" dirty="0"/>
              <a:t>de la </a:t>
            </a:r>
            <a:r>
              <a:rPr lang="es-MX" sz="2200" b="1" dirty="0"/>
              <a:t>ciudadanía</a:t>
            </a:r>
            <a:r>
              <a:rPr lang="es-MX" sz="2200" dirty="0"/>
              <a:t>, como </a:t>
            </a:r>
            <a:r>
              <a:rPr lang="es-MX" sz="2200" dirty="0" smtClean="0"/>
              <a:t>en </a:t>
            </a:r>
            <a:r>
              <a:rPr lang="es-MX" sz="2200" b="1" dirty="0" smtClean="0">
                <a:solidFill>
                  <a:srgbClr val="FF0000"/>
                </a:solidFill>
              </a:rPr>
              <a:t>Australia</a:t>
            </a:r>
            <a:r>
              <a:rPr lang="es-MX" sz="2200" dirty="0" smtClean="0"/>
              <a:t>, </a:t>
            </a:r>
            <a:r>
              <a:rPr lang="es-MX" sz="2200" dirty="0" smtClean="0">
                <a:solidFill>
                  <a:srgbClr val="FF0000"/>
                </a:solidFill>
              </a:rPr>
              <a:t>Canadá </a:t>
            </a:r>
            <a:r>
              <a:rPr lang="es-MX" sz="2200" dirty="0" smtClean="0">
                <a:solidFill>
                  <a:schemeClr val="tx1"/>
                </a:solidFill>
              </a:rPr>
              <a:t>e</a:t>
            </a:r>
            <a:r>
              <a:rPr lang="es-MX" sz="2200" dirty="0" smtClean="0">
                <a:solidFill>
                  <a:srgbClr val="FF0000"/>
                </a:solidFill>
              </a:rPr>
              <a:t> </a:t>
            </a:r>
            <a:r>
              <a:rPr lang="es-MX" sz="2200" b="1" dirty="0" smtClean="0">
                <a:solidFill>
                  <a:srgbClr val="FF0000"/>
                </a:solidFill>
              </a:rPr>
              <a:t>Irlanda.</a:t>
            </a:r>
          </a:p>
          <a:p>
            <a:pPr marL="0" indent="0">
              <a:buNone/>
            </a:pPr>
            <a:endParaRPr lang="es-MX" sz="800" dirty="0">
              <a:solidFill>
                <a:srgbClr val="FF0000"/>
              </a:solidFill>
            </a:endParaRPr>
          </a:p>
          <a:p>
            <a:r>
              <a:rPr lang="es-MX" sz="2200" dirty="0"/>
              <a:t>La mayor parte de las inquietudes del público </a:t>
            </a:r>
            <a:r>
              <a:rPr lang="es-MX" sz="2200" dirty="0" smtClean="0"/>
              <a:t>son sobre:</a:t>
            </a:r>
          </a:p>
          <a:p>
            <a:pPr marL="0" indent="0">
              <a:buNone/>
            </a:pPr>
            <a:endParaRPr lang="es-MX" sz="800" dirty="0" smtClean="0"/>
          </a:p>
          <a:p>
            <a:r>
              <a:rPr lang="es-MX" sz="2200" dirty="0" smtClean="0"/>
              <a:t>aprovechamiento </a:t>
            </a:r>
            <a:r>
              <a:rPr lang="es-MX" sz="2200" dirty="0"/>
              <a:t>del </a:t>
            </a:r>
            <a:r>
              <a:rPr lang="es-MX" sz="2200" b="1" dirty="0"/>
              <a:t>cargo</a:t>
            </a:r>
            <a:r>
              <a:rPr lang="es-MX" sz="2200" dirty="0"/>
              <a:t> </a:t>
            </a:r>
            <a:r>
              <a:rPr lang="es-MX" sz="2200" dirty="0" smtClean="0"/>
              <a:t>en </a:t>
            </a:r>
            <a:r>
              <a:rPr lang="es-MX" sz="2200" dirty="0"/>
              <a:t>pro de </a:t>
            </a:r>
            <a:r>
              <a:rPr lang="es-MX" sz="2200" b="1" dirty="0"/>
              <a:t>intereses personales</a:t>
            </a:r>
            <a:r>
              <a:rPr lang="es-MX" sz="2200" dirty="0"/>
              <a:t>, o </a:t>
            </a:r>
            <a:r>
              <a:rPr lang="es-MX" sz="2200" b="1" dirty="0"/>
              <a:t>personas</a:t>
            </a:r>
            <a:r>
              <a:rPr lang="es-MX" sz="2200" dirty="0"/>
              <a:t> u </a:t>
            </a:r>
            <a:r>
              <a:rPr lang="es-MX" sz="2200" b="1" dirty="0"/>
              <a:t>organizaciones</a:t>
            </a:r>
            <a:r>
              <a:rPr lang="es-MX" sz="2200" dirty="0"/>
              <a:t> que los </a:t>
            </a:r>
            <a:r>
              <a:rPr lang="es-MX" sz="2200" b="1" dirty="0">
                <a:solidFill>
                  <a:srgbClr val="92D050"/>
                </a:solidFill>
              </a:rPr>
              <a:t>remuneran</a:t>
            </a:r>
            <a:r>
              <a:rPr lang="es-MX" sz="2200" dirty="0"/>
              <a:t> de un modo u </a:t>
            </a:r>
            <a:r>
              <a:rPr lang="es-MX" sz="2200" dirty="0" smtClean="0"/>
              <a:t>otro,</a:t>
            </a:r>
          </a:p>
          <a:p>
            <a:r>
              <a:rPr lang="es-MX" sz="2200" b="1" dirty="0" smtClean="0"/>
              <a:t>ausentismo</a:t>
            </a:r>
            <a:r>
              <a:rPr lang="es-MX" sz="2200" dirty="0" smtClean="0"/>
              <a:t>,</a:t>
            </a:r>
          </a:p>
          <a:p>
            <a:r>
              <a:rPr lang="es-MX" sz="2200" b="1" dirty="0" smtClean="0"/>
              <a:t>uso </a:t>
            </a:r>
            <a:r>
              <a:rPr lang="es-MX" sz="2200" b="1" dirty="0"/>
              <a:t>de información </a:t>
            </a:r>
            <a:r>
              <a:rPr lang="es-MX" sz="2200" b="1" dirty="0" smtClean="0"/>
              <a:t>confidencial</a:t>
            </a:r>
            <a:r>
              <a:rPr lang="es-MX" sz="2200" dirty="0" smtClean="0"/>
              <a:t>,</a:t>
            </a:r>
          </a:p>
          <a:p>
            <a:r>
              <a:rPr lang="es-MX" sz="2200" b="1" dirty="0" smtClean="0"/>
              <a:t>uso </a:t>
            </a:r>
            <a:r>
              <a:rPr lang="es-MX" sz="2200" b="1" dirty="0"/>
              <a:t>indebido de viáticos</a:t>
            </a:r>
            <a:r>
              <a:rPr lang="es-MX" sz="2200" dirty="0"/>
              <a:t> y otras </a:t>
            </a:r>
            <a:r>
              <a:rPr lang="es-MX" sz="2200" b="1" dirty="0" smtClean="0"/>
              <a:t>prestaciones</a:t>
            </a:r>
            <a:r>
              <a:rPr lang="es-MX" sz="2200" dirty="0" smtClean="0"/>
              <a:t>.</a:t>
            </a:r>
          </a:p>
          <a:p>
            <a:r>
              <a:rPr lang="es-MX" sz="2200" b="1" dirty="0" smtClean="0"/>
              <a:t>Expresiones </a:t>
            </a:r>
            <a:r>
              <a:rPr lang="es-MX" sz="2200" dirty="0"/>
              <a:t>o comportamientos </a:t>
            </a:r>
            <a:r>
              <a:rPr lang="es-MX" sz="2200" b="1" dirty="0"/>
              <a:t>insultantes </a:t>
            </a:r>
            <a:r>
              <a:rPr lang="es-MX" sz="2200" dirty="0"/>
              <a:t>o amenazantes para otro </a:t>
            </a:r>
            <a:r>
              <a:rPr lang="es-MX" sz="2200" b="1" dirty="0"/>
              <a:t>legislador,</a:t>
            </a:r>
            <a:r>
              <a:rPr lang="es-MX" sz="2200" dirty="0"/>
              <a:t> que obstaculicen la </a:t>
            </a:r>
            <a:r>
              <a:rPr lang="es-MX" sz="2200" b="1" dirty="0"/>
              <a:t>libertad</a:t>
            </a:r>
            <a:r>
              <a:rPr lang="es-MX" sz="2200" dirty="0"/>
              <a:t> de </a:t>
            </a:r>
            <a:r>
              <a:rPr lang="es-MX" sz="2200" b="1" dirty="0"/>
              <a:t>debate</a:t>
            </a:r>
            <a:r>
              <a:rPr lang="es-MX" sz="2200" dirty="0"/>
              <a:t> o </a:t>
            </a:r>
            <a:r>
              <a:rPr lang="es-MX" sz="2200" b="1" dirty="0"/>
              <a:t>votación</a:t>
            </a:r>
            <a:r>
              <a:rPr lang="es-MX" sz="2200" dirty="0"/>
              <a:t>, falten el respeto a la </a:t>
            </a:r>
            <a:r>
              <a:rPr lang="es-MX" sz="2200" b="1" dirty="0"/>
              <a:t>presidencia</a:t>
            </a:r>
            <a:r>
              <a:rPr lang="es-MX" sz="2200" dirty="0" smtClean="0"/>
              <a:t>.</a:t>
            </a:r>
            <a:endParaRPr lang="es-MX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072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0109915" cy="772732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Historia</a:t>
            </a:r>
            <a:endParaRPr lang="es-MX" sz="44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881032"/>
            <a:ext cx="10831132" cy="5976968"/>
          </a:xfrm>
        </p:spPr>
        <p:txBody>
          <a:bodyPr/>
          <a:lstStyle/>
          <a:p>
            <a:r>
              <a:rPr lang="es-MX" sz="2400" dirty="0"/>
              <a:t>En </a:t>
            </a:r>
            <a:r>
              <a:rPr lang="es-MX" sz="2400" dirty="0" smtClean="0"/>
              <a:t>Inglaterra (1154), el </a:t>
            </a:r>
            <a:r>
              <a:rPr lang="es-MX" sz="2400" b="1" i="1" dirty="0"/>
              <a:t>Magnum </a:t>
            </a:r>
            <a:r>
              <a:rPr lang="es-MX" sz="2400" b="1" i="1" dirty="0" err="1"/>
              <a:t>Concilium</a:t>
            </a:r>
            <a:r>
              <a:rPr lang="es-MX" sz="2400" b="1" i="1" dirty="0"/>
              <a:t> </a:t>
            </a:r>
            <a:r>
              <a:rPr lang="es-MX" sz="2400" i="1" dirty="0"/>
              <a:t>(</a:t>
            </a:r>
            <a:r>
              <a:rPr lang="es-MX" sz="2400" b="1" i="1" dirty="0" err="1"/>
              <a:t>Witenagemont</a:t>
            </a:r>
            <a:r>
              <a:rPr lang="es-MX" sz="2400" b="1" i="1" dirty="0"/>
              <a:t>)</a:t>
            </a:r>
            <a:r>
              <a:rPr lang="es-MX" sz="2400" dirty="0"/>
              <a:t> sajón, (consejo de sabios) otro de los primeros precedentes del </a:t>
            </a:r>
            <a:r>
              <a:rPr lang="es-MX" sz="2400" b="1" dirty="0" smtClean="0">
                <a:solidFill>
                  <a:srgbClr val="92D050"/>
                </a:solidFill>
              </a:rPr>
              <a:t>Parlamento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800" dirty="0" smtClean="0"/>
          </a:p>
          <a:p>
            <a:r>
              <a:rPr lang="es-MX" sz="2400" dirty="0"/>
              <a:t>E</a:t>
            </a:r>
            <a:r>
              <a:rPr lang="es-MX" sz="2400" dirty="0" smtClean="0"/>
              <a:t>l </a:t>
            </a:r>
            <a:r>
              <a:rPr lang="es-MX" sz="2400" b="1" dirty="0"/>
              <a:t>P</a:t>
            </a:r>
            <a:r>
              <a:rPr lang="es-MX" sz="2400" b="1" dirty="0" smtClean="0"/>
              <a:t>arlamento británico </a:t>
            </a:r>
            <a:r>
              <a:rPr lang="es-MX" sz="2400" dirty="0" smtClean="0"/>
              <a:t>se afianza con </a:t>
            </a:r>
            <a:r>
              <a:rPr lang="es-MX" sz="2400" dirty="0"/>
              <a:t>la</a:t>
            </a:r>
            <a:r>
              <a:rPr lang="es-MX" sz="2400" b="1" i="1" dirty="0"/>
              <a:t> Carta Magna </a:t>
            </a:r>
            <a:r>
              <a:rPr lang="es-MX" sz="2400" dirty="0" smtClean="0"/>
              <a:t>de</a:t>
            </a:r>
            <a:r>
              <a:rPr lang="es-MX" sz="2400" b="1" i="1" dirty="0" smtClean="0"/>
              <a:t> Juan </a:t>
            </a:r>
            <a:r>
              <a:rPr lang="es-MX" sz="2400" b="1" i="1" dirty="0"/>
              <a:t>Sin </a:t>
            </a:r>
            <a:r>
              <a:rPr lang="es-MX" sz="2400" b="1" i="1" dirty="0" smtClean="0"/>
              <a:t>Tierra</a:t>
            </a:r>
            <a:r>
              <a:rPr lang="es-MX" sz="2400" dirty="0" smtClean="0"/>
              <a:t> (</a:t>
            </a:r>
            <a:r>
              <a:rPr lang="es-MX" sz="2400" b="1" dirty="0" smtClean="0"/>
              <a:t>1215</a:t>
            </a:r>
            <a:r>
              <a:rPr lang="es-MX" sz="2400" dirty="0" smtClean="0"/>
              <a:t>), </a:t>
            </a:r>
            <a:r>
              <a:rPr lang="es-MX" sz="2400" dirty="0"/>
              <a:t>que dispone que </a:t>
            </a:r>
            <a:r>
              <a:rPr lang="es-MX" sz="2400" b="1" dirty="0">
                <a:solidFill>
                  <a:srgbClr val="FF0000"/>
                </a:solidFill>
              </a:rPr>
              <a:t>no</a:t>
            </a:r>
            <a:r>
              <a:rPr lang="es-MX" sz="2400" dirty="0"/>
              <a:t> podrán establecerse nuevos </a:t>
            </a:r>
            <a:r>
              <a:rPr lang="es-MX" sz="2400" b="1" dirty="0" smtClean="0"/>
              <a:t>tributos</a:t>
            </a:r>
            <a:r>
              <a:rPr lang="es-MX" sz="2400" dirty="0" smtClean="0"/>
              <a:t>, </a:t>
            </a:r>
            <a:r>
              <a:rPr lang="es-MX" sz="2400" b="1" dirty="0">
                <a:solidFill>
                  <a:srgbClr val="FF0000"/>
                </a:solidFill>
              </a:rPr>
              <a:t>sin</a:t>
            </a:r>
            <a:r>
              <a:rPr lang="es-MX" sz="2400" dirty="0"/>
              <a:t> consentimiento del </a:t>
            </a:r>
            <a:r>
              <a:rPr lang="es-MX" sz="2400" i="1" dirty="0"/>
              <a:t>Mágnum </a:t>
            </a:r>
            <a:r>
              <a:rPr lang="es-MX" sz="2400" i="1" dirty="0" err="1"/>
              <a:t>Concilium</a:t>
            </a:r>
            <a:r>
              <a:rPr lang="es-MX" sz="2400" dirty="0"/>
              <a:t>, órgano exclusivo de los grandes dignatarios de </a:t>
            </a:r>
            <a:r>
              <a:rPr lang="es-MX" sz="2400" i="1" dirty="0"/>
              <a:t>la</a:t>
            </a:r>
            <a:r>
              <a:rPr lang="es-MX" sz="2400" dirty="0"/>
              <a:t> Iglesia</a:t>
            </a:r>
            <a:r>
              <a:rPr lang="es-MX" sz="2400" i="1" dirty="0"/>
              <a:t> </a:t>
            </a:r>
            <a:r>
              <a:rPr lang="es-MX" sz="2400" dirty="0"/>
              <a:t>y el Reino, que comenzó a aceptar </a:t>
            </a:r>
            <a:r>
              <a:rPr lang="es-MX" sz="2400" dirty="0" smtClean="0"/>
              <a:t>representación </a:t>
            </a:r>
            <a:r>
              <a:rPr lang="es-MX" sz="2400" dirty="0"/>
              <a:t>de caballeros y ciudades, </a:t>
            </a:r>
            <a:r>
              <a:rPr lang="es-MX" sz="2400" b="1" dirty="0" err="1" smtClean="0"/>
              <a:t>comunities</a:t>
            </a:r>
            <a:r>
              <a:rPr lang="es-MX" sz="2400" i="1" dirty="0" smtClean="0"/>
              <a:t> </a:t>
            </a:r>
            <a:r>
              <a:rPr lang="es-MX" sz="2400" dirty="0"/>
              <a:t>(de donde deriva </a:t>
            </a:r>
            <a:r>
              <a:rPr lang="es-MX" sz="2400" b="1" dirty="0" err="1"/>
              <a:t>common</a:t>
            </a:r>
            <a:r>
              <a:rPr lang="es-MX" sz="2400" i="1" dirty="0"/>
              <a:t> </a:t>
            </a:r>
            <a:r>
              <a:rPr lang="es-MX" sz="2400" dirty="0"/>
              <a:t>o comunes) </a:t>
            </a:r>
            <a:r>
              <a:rPr lang="es-MX" sz="2400" dirty="0" smtClean="0"/>
              <a:t>y</a:t>
            </a:r>
          </a:p>
          <a:p>
            <a:pPr marL="0" indent="0">
              <a:buNone/>
            </a:pPr>
            <a:r>
              <a:rPr lang="es-MX" sz="2400" dirty="0"/>
              <a:t>	</a:t>
            </a:r>
            <a:r>
              <a:rPr lang="es-MX" sz="2400" dirty="0" smtClean="0"/>
              <a:t>en </a:t>
            </a:r>
            <a:r>
              <a:rPr lang="es-MX" sz="2400" b="1" dirty="0"/>
              <a:t>1265</a:t>
            </a:r>
            <a:r>
              <a:rPr lang="es-MX" sz="2400" dirty="0"/>
              <a:t> cambia su nombre a </a:t>
            </a:r>
            <a:r>
              <a:rPr lang="es-MX" sz="2400" b="1" dirty="0">
                <a:solidFill>
                  <a:srgbClr val="92D050"/>
                </a:solidFill>
              </a:rPr>
              <a:t>Parlamento </a:t>
            </a:r>
            <a:r>
              <a:rPr lang="es-MX" sz="2400" dirty="0"/>
              <a:t>(</a:t>
            </a:r>
            <a:r>
              <a:rPr lang="es-MX" sz="2400" b="1" dirty="0" err="1"/>
              <a:t>parliament</a:t>
            </a:r>
            <a:r>
              <a:rPr lang="es-MX" sz="2400" dirty="0"/>
              <a:t>).</a:t>
            </a:r>
          </a:p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963" y="4365939"/>
            <a:ext cx="4001037" cy="2492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998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850006"/>
          </a:xfrm>
        </p:spPr>
        <p:txBody>
          <a:bodyPr>
            <a:noAutofit/>
          </a:bodyPr>
          <a:lstStyle/>
          <a:p>
            <a:r>
              <a:rPr lang="es-MX" sz="4400" b="1" dirty="0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4. Parlamento responsable de sus actos </a:t>
            </a:r>
            <a:r>
              <a:rPr lang="es-MX" sz="4400" b="1" dirty="0" smtClean="0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V</a:t>
            </a:r>
            <a:endParaRPr lang="es-MX" sz="4400" dirty="0">
              <a:solidFill>
                <a:srgbClr val="7030A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721217"/>
            <a:ext cx="12192000" cy="6136783"/>
          </a:xfrm>
        </p:spPr>
        <p:txBody>
          <a:bodyPr/>
          <a:lstStyle/>
          <a:p>
            <a:endParaRPr lang="es-MX" dirty="0" smtClean="0"/>
          </a:p>
          <a:p>
            <a:r>
              <a:rPr lang="es-MX" sz="2400" dirty="0" smtClean="0"/>
              <a:t>Una </a:t>
            </a:r>
            <a:r>
              <a:rPr lang="es-MX" sz="2400" dirty="0"/>
              <a:t>«</a:t>
            </a:r>
            <a:r>
              <a:rPr lang="es-MX" sz="2400" b="1" dirty="0">
                <a:solidFill>
                  <a:schemeClr val="accent6"/>
                </a:solidFill>
              </a:rPr>
              <a:t>zona gris</a:t>
            </a:r>
            <a:r>
              <a:rPr lang="es-MX" sz="2400" dirty="0"/>
              <a:t>» está en el </a:t>
            </a:r>
            <a:r>
              <a:rPr lang="es-MX" sz="2400" b="1" dirty="0"/>
              <a:t>grado de legitimidad </a:t>
            </a:r>
            <a:r>
              <a:rPr lang="es-MX" sz="2400" dirty="0"/>
              <a:t>de un </a:t>
            </a:r>
            <a:r>
              <a:rPr lang="es-MX" sz="2400" b="1" dirty="0"/>
              <a:t>trabajo </a:t>
            </a:r>
            <a:r>
              <a:rPr lang="es-MX" sz="2400" b="1" dirty="0" smtClean="0"/>
              <a:t>remunerado, </a:t>
            </a:r>
            <a:r>
              <a:rPr lang="es-MX" sz="2400" dirty="0" smtClean="0"/>
              <a:t>cuando un </a:t>
            </a:r>
            <a:r>
              <a:rPr lang="es-MX" sz="2400" b="1" dirty="0">
                <a:solidFill>
                  <a:srgbClr val="92D050"/>
                </a:solidFill>
              </a:rPr>
              <a:t>parlamentario</a:t>
            </a:r>
            <a:r>
              <a:rPr lang="es-MX" sz="2400" dirty="0"/>
              <a:t>, </a:t>
            </a:r>
            <a:r>
              <a:rPr lang="es-MX" sz="2400" dirty="0" smtClean="0"/>
              <a:t>recibe </a:t>
            </a:r>
            <a:r>
              <a:rPr lang="es-MX" sz="2400" dirty="0"/>
              <a:t>un </a:t>
            </a:r>
            <a:r>
              <a:rPr lang="es-MX" sz="2400" b="1" dirty="0">
                <a:solidFill>
                  <a:srgbClr val="92D050"/>
                </a:solidFill>
              </a:rPr>
              <a:t>salario</a:t>
            </a:r>
            <a:r>
              <a:rPr lang="es-MX" sz="2400" dirty="0"/>
              <a:t> para desempeñar sus </a:t>
            </a:r>
            <a:r>
              <a:rPr lang="es-MX" sz="2400" b="1" dirty="0">
                <a:solidFill>
                  <a:srgbClr val="92D050"/>
                </a:solidFill>
              </a:rPr>
              <a:t>tareas legislativas </a:t>
            </a:r>
            <a:r>
              <a:rPr lang="es-MX" sz="2400" dirty="0"/>
              <a:t>con </a:t>
            </a:r>
            <a:r>
              <a:rPr lang="es-MX" sz="2400" b="1" dirty="0"/>
              <a:t>dedicación </a:t>
            </a:r>
            <a:r>
              <a:rPr lang="es-MX" sz="2400" b="1" dirty="0" smtClean="0"/>
              <a:t>exclusiva.</a:t>
            </a:r>
          </a:p>
          <a:p>
            <a:pPr marL="0" indent="0">
              <a:buNone/>
            </a:pPr>
            <a:endParaRPr lang="es-MX" sz="2400" dirty="0"/>
          </a:p>
          <a:p>
            <a:r>
              <a:rPr lang="es-MX" sz="2400" dirty="0" smtClean="0"/>
              <a:t>Es </a:t>
            </a:r>
            <a:r>
              <a:rPr lang="es-MX" sz="2400" dirty="0"/>
              <a:t>difícil impedir a </a:t>
            </a:r>
            <a:r>
              <a:rPr lang="es-MX" sz="2400" b="1" dirty="0" smtClean="0">
                <a:solidFill>
                  <a:srgbClr val="92D050"/>
                </a:solidFill>
              </a:rPr>
              <a:t>parlamentarios </a:t>
            </a:r>
            <a:r>
              <a:rPr lang="es-MX" sz="2400" dirty="0"/>
              <a:t>realizar </a:t>
            </a:r>
            <a:r>
              <a:rPr lang="es-MX" sz="2400" b="1" dirty="0"/>
              <a:t>actividades complementarias </a:t>
            </a:r>
            <a:r>
              <a:rPr lang="es-MX" sz="2400" dirty="0"/>
              <a:t>(</a:t>
            </a:r>
            <a:r>
              <a:rPr lang="es-MX" sz="2400" b="1" dirty="0"/>
              <a:t>periodista, comentarista, escritor</a:t>
            </a:r>
            <a:r>
              <a:rPr lang="es-MX" sz="2400" dirty="0"/>
              <a:t>), que podrían considerarse una </a:t>
            </a:r>
            <a:r>
              <a:rPr lang="es-MX" sz="2400" b="1" dirty="0"/>
              <a:t>extensión</a:t>
            </a:r>
            <a:r>
              <a:rPr lang="es-MX" sz="2400" dirty="0"/>
              <a:t> de la </a:t>
            </a:r>
            <a:r>
              <a:rPr lang="es-MX" sz="2400" b="1" dirty="0"/>
              <a:t>actividad </a:t>
            </a:r>
            <a:r>
              <a:rPr lang="es-MX" sz="2400" b="1" dirty="0" smtClean="0"/>
              <a:t>parlamentaria</a:t>
            </a:r>
            <a:r>
              <a:rPr lang="es-MX" sz="2400" dirty="0" smtClean="0"/>
              <a:t>.</a:t>
            </a:r>
          </a:p>
          <a:p>
            <a:endParaRPr lang="es-MX" sz="2400" dirty="0"/>
          </a:p>
          <a:p>
            <a:r>
              <a:rPr lang="es-MX" sz="2400" dirty="0" smtClean="0"/>
              <a:t>En </a:t>
            </a:r>
            <a:r>
              <a:rPr lang="es-MX" sz="2400" dirty="0"/>
              <a:t>este caso, </a:t>
            </a:r>
            <a:r>
              <a:rPr lang="es-MX" sz="2400" b="1" dirty="0"/>
              <a:t>todo conflicto de interés </a:t>
            </a:r>
            <a:r>
              <a:rPr lang="es-MX" sz="2400" dirty="0"/>
              <a:t>queda sometido al </a:t>
            </a:r>
            <a:r>
              <a:rPr lang="es-MX" sz="2400" b="1" dirty="0"/>
              <a:t>criterio</a:t>
            </a:r>
            <a:r>
              <a:rPr lang="es-MX" sz="2400" dirty="0"/>
              <a:t> </a:t>
            </a:r>
            <a:r>
              <a:rPr lang="es-MX" sz="2400" dirty="0" smtClean="0"/>
              <a:t>del </a:t>
            </a:r>
            <a:r>
              <a:rPr lang="es-MX" sz="2400" b="1" dirty="0"/>
              <a:t>electorado</a:t>
            </a:r>
            <a:r>
              <a:rPr lang="es-MX" sz="2400" dirty="0"/>
              <a:t> </a:t>
            </a:r>
            <a:r>
              <a:rPr lang="es-MX" sz="2400" dirty="0" smtClean="0"/>
              <a:t>y los </a:t>
            </a:r>
            <a:r>
              <a:rPr lang="es-MX" sz="2400" b="1" dirty="0"/>
              <a:t>demás </a:t>
            </a:r>
            <a:r>
              <a:rPr lang="es-MX" sz="2400" b="1" dirty="0" smtClean="0">
                <a:solidFill>
                  <a:srgbClr val="92D050"/>
                </a:solidFill>
              </a:rPr>
              <a:t>parlamentarios</a:t>
            </a:r>
            <a:r>
              <a:rPr lang="es-MX" sz="2400" dirty="0" smtClean="0"/>
              <a:t>.</a:t>
            </a:r>
            <a:endParaRPr lang="es-MX" sz="2400" dirty="0"/>
          </a:p>
          <a:p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3085354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7127"/>
          </a:xfrm>
        </p:spPr>
        <p:txBody>
          <a:bodyPr>
            <a:noAutofit/>
          </a:bodyPr>
          <a:lstStyle/>
          <a:p>
            <a:r>
              <a:rPr lang="es-MX" sz="4400" b="1" dirty="0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4. Parlamento responsable de sus actos </a:t>
            </a:r>
            <a:r>
              <a:rPr lang="es-MX" sz="4400" b="1" dirty="0" smtClean="0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VI</a:t>
            </a:r>
            <a:endParaRPr lang="es-MX" sz="4400" dirty="0">
              <a:solidFill>
                <a:srgbClr val="7030A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837127"/>
            <a:ext cx="12192000" cy="6020873"/>
          </a:xfrm>
        </p:spPr>
        <p:txBody>
          <a:bodyPr>
            <a:normAutofit fontScale="77500" lnSpcReduction="20000"/>
          </a:bodyPr>
          <a:lstStyle/>
          <a:p>
            <a:r>
              <a:rPr lang="es-MX" sz="2900" b="1" dirty="0" smtClean="0"/>
              <a:t>Declaración de bienes</a:t>
            </a:r>
            <a:r>
              <a:rPr lang="es-MX" sz="2900" dirty="0" smtClean="0"/>
              <a:t>, </a:t>
            </a:r>
            <a:r>
              <a:rPr lang="es-MX" sz="2900" b="1" dirty="0" smtClean="0"/>
              <a:t>no</a:t>
            </a:r>
            <a:r>
              <a:rPr lang="es-MX" sz="2900" dirty="0" smtClean="0"/>
              <a:t> </a:t>
            </a:r>
            <a:r>
              <a:rPr lang="es-MX" sz="2900" dirty="0"/>
              <a:t>todos los </a:t>
            </a:r>
            <a:r>
              <a:rPr lang="es-MX" sz="2900" b="1" dirty="0">
                <a:solidFill>
                  <a:srgbClr val="92D050"/>
                </a:solidFill>
              </a:rPr>
              <a:t>parlamentos</a:t>
            </a:r>
            <a:r>
              <a:rPr lang="es-MX" sz="2900" dirty="0"/>
              <a:t> llevan tales </a:t>
            </a:r>
            <a:r>
              <a:rPr lang="es-MX" sz="2900" dirty="0" smtClean="0"/>
              <a:t>registros y hay </a:t>
            </a:r>
            <a:r>
              <a:rPr lang="es-MX" sz="2900" b="1" dirty="0">
                <a:solidFill>
                  <a:schemeClr val="bg1"/>
                </a:solidFill>
              </a:rPr>
              <a:t>diferencias </a:t>
            </a:r>
            <a:r>
              <a:rPr lang="es-MX" sz="2900" dirty="0"/>
              <a:t>en </a:t>
            </a:r>
            <a:r>
              <a:rPr lang="es-MX" sz="2900" dirty="0" smtClean="0"/>
              <a:t>su </a:t>
            </a:r>
            <a:r>
              <a:rPr lang="es-MX" sz="2900" b="1" dirty="0" smtClean="0"/>
              <a:t>contenido </a:t>
            </a:r>
            <a:r>
              <a:rPr lang="es-MX" sz="2900" dirty="0"/>
              <a:t>y funcionamiento, en particular:</a:t>
            </a:r>
          </a:p>
          <a:p>
            <a:pPr marL="0" indent="0">
              <a:buNone/>
            </a:pPr>
            <a:endParaRPr lang="es-MX" sz="1000" dirty="0"/>
          </a:p>
          <a:p>
            <a:r>
              <a:rPr lang="es-MX" sz="2900" dirty="0"/>
              <a:t>■ Carácter </a:t>
            </a:r>
            <a:r>
              <a:rPr lang="es-MX" sz="2900" b="1" dirty="0"/>
              <a:t>obligatorio </a:t>
            </a:r>
            <a:r>
              <a:rPr lang="es-MX" sz="2900" dirty="0"/>
              <a:t>o </a:t>
            </a:r>
            <a:r>
              <a:rPr lang="es-MX" sz="2900" b="1" dirty="0"/>
              <a:t>voluntario</a:t>
            </a:r>
            <a:r>
              <a:rPr lang="es-MX" sz="2900" dirty="0"/>
              <a:t> </a:t>
            </a:r>
            <a:r>
              <a:rPr lang="es-MX" sz="2900" dirty="0" smtClean="0"/>
              <a:t>(</a:t>
            </a:r>
            <a:r>
              <a:rPr lang="es-MX" sz="2900" b="1" dirty="0" smtClean="0">
                <a:solidFill>
                  <a:srgbClr val="00B0F0"/>
                </a:solidFill>
              </a:rPr>
              <a:t>países </a:t>
            </a:r>
            <a:r>
              <a:rPr lang="es-MX" sz="2900" b="1" dirty="0">
                <a:solidFill>
                  <a:srgbClr val="00B0F0"/>
                </a:solidFill>
              </a:rPr>
              <a:t>nórdicos</a:t>
            </a:r>
            <a:r>
              <a:rPr lang="es-MX" sz="2900" dirty="0"/>
              <a:t>) de la </a:t>
            </a:r>
            <a:r>
              <a:rPr lang="es-MX" sz="2900" b="1" dirty="0"/>
              <a:t>declaración</a:t>
            </a:r>
            <a:r>
              <a:rPr lang="es-MX" sz="2900" dirty="0"/>
              <a:t>;</a:t>
            </a:r>
          </a:p>
          <a:p>
            <a:r>
              <a:rPr lang="es-MX" sz="2900" dirty="0"/>
              <a:t>■ </a:t>
            </a:r>
            <a:r>
              <a:rPr lang="es-MX" sz="2900" b="1" dirty="0"/>
              <a:t>Declaración de bienes </a:t>
            </a:r>
            <a:r>
              <a:rPr lang="es-MX" sz="2900" dirty="0"/>
              <a:t>y </a:t>
            </a:r>
            <a:r>
              <a:rPr lang="es-MX" sz="2900" b="1" dirty="0"/>
              <a:t>propiedades</a:t>
            </a:r>
            <a:r>
              <a:rPr lang="es-MX" sz="2900" dirty="0"/>
              <a:t> únicamente </a:t>
            </a:r>
            <a:r>
              <a:rPr lang="es-MX" sz="2900" dirty="0" smtClean="0"/>
              <a:t>(mayoría </a:t>
            </a:r>
            <a:r>
              <a:rPr lang="es-MX" sz="2900" dirty="0"/>
              <a:t>de </a:t>
            </a:r>
            <a:r>
              <a:rPr lang="es-MX" sz="2900" b="1" dirty="0">
                <a:solidFill>
                  <a:srgbClr val="0070C0"/>
                </a:solidFill>
              </a:rPr>
              <a:t>países francófonos</a:t>
            </a:r>
            <a:r>
              <a:rPr lang="es-MX" sz="2900" dirty="0"/>
              <a:t>), u </a:t>
            </a:r>
            <a:r>
              <a:rPr lang="es-MX" sz="2900" b="1" dirty="0"/>
              <a:t>otros intereses financieros </a:t>
            </a:r>
            <a:r>
              <a:rPr lang="es-MX" sz="2900" dirty="0"/>
              <a:t>también;</a:t>
            </a:r>
          </a:p>
          <a:p>
            <a:r>
              <a:rPr lang="es-MX" sz="2900" dirty="0"/>
              <a:t>■ </a:t>
            </a:r>
            <a:r>
              <a:rPr lang="es-MX" sz="2900" b="1" dirty="0"/>
              <a:t>Extensión </a:t>
            </a:r>
            <a:r>
              <a:rPr lang="es-MX" sz="2900" dirty="0"/>
              <a:t>de </a:t>
            </a:r>
            <a:r>
              <a:rPr lang="es-MX" sz="2900" b="1" dirty="0" smtClean="0"/>
              <a:t>declaración </a:t>
            </a:r>
            <a:r>
              <a:rPr lang="es-MX" sz="2900" b="1" dirty="0"/>
              <a:t>de bienes </a:t>
            </a:r>
            <a:r>
              <a:rPr lang="es-MX" sz="2900" dirty="0"/>
              <a:t>al </a:t>
            </a:r>
            <a:r>
              <a:rPr lang="es-MX" sz="2900" b="1" dirty="0"/>
              <a:t>cónyuge</a:t>
            </a:r>
            <a:r>
              <a:rPr lang="es-MX" sz="2900" dirty="0"/>
              <a:t> e </a:t>
            </a:r>
            <a:r>
              <a:rPr lang="es-MX" sz="2900" b="1" dirty="0"/>
              <a:t>hijos</a:t>
            </a:r>
            <a:r>
              <a:rPr lang="es-MX" sz="2900" dirty="0"/>
              <a:t>;</a:t>
            </a:r>
          </a:p>
          <a:p>
            <a:r>
              <a:rPr lang="es-MX" sz="2900" dirty="0"/>
              <a:t>■ </a:t>
            </a:r>
            <a:r>
              <a:rPr lang="es-MX" sz="2900" b="1" dirty="0"/>
              <a:t>Carácter público </a:t>
            </a:r>
            <a:r>
              <a:rPr lang="es-MX" sz="2900" dirty="0"/>
              <a:t>de </a:t>
            </a:r>
            <a:r>
              <a:rPr lang="es-MX" sz="2900" dirty="0" smtClean="0"/>
              <a:t>la </a:t>
            </a:r>
            <a:r>
              <a:rPr lang="es-MX" sz="2900" b="1" dirty="0"/>
              <a:t>declaración</a:t>
            </a:r>
            <a:r>
              <a:rPr lang="es-MX" sz="2900" dirty="0"/>
              <a:t>, o si determinadas partes, se comunican sólo a </a:t>
            </a:r>
            <a:r>
              <a:rPr lang="es-MX" sz="2900" b="1" dirty="0" smtClean="0"/>
              <a:t>presidencia</a:t>
            </a:r>
            <a:r>
              <a:rPr lang="es-MX" sz="2900" dirty="0" smtClean="0"/>
              <a:t> </a:t>
            </a:r>
            <a:r>
              <a:rPr lang="es-MX" sz="2900" dirty="0"/>
              <a:t>y </a:t>
            </a:r>
            <a:r>
              <a:rPr lang="es-MX" sz="2900" b="1" dirty="0"/>
              <a:t>secretaría</a:t>
            </a:r>
            <a:r>
              <a:rPr lang="es-MX" sz="2900" dirty="0"/>
              <a:t>;</a:t>
            </a:r>
          </a:p>
          <a:p>
            <a:r>
              <a:rPr lang="es-MX" sz="2900" dirty="0"/>
              <a:t>■ Si la </a:t>
            </a:r>
            <a:r>
              <a:rPr lang="es-MX" sz="2900" b="1" dirty="0"/>
              <a:t>declaración </a:t>
            </a:r>
            <a:r>
              <a:rPr lang="es-MX" sz="2900" dirty="0"/>
              <a:t>se realiza al </a:t>
            </a:r>
            <a:r>
              <a:rPr lang="es-MX" sz="2900" b="1" dirty="0"/>
              <a:t>comienzo</a:t>
            </a:r>
            <a:r>
              <a:rPr lang="es-MX" sz="2900" dirty="0"/>
              <a:t> y </a:t>
            </a:r>
            <a:r>
              <a:rPr lang="es-MX" sz="2900" b="1" dirty="0" smtClean="0"/>
              <a:t>final</a:t>
            </a:r>
            <a:r>
              <a:rPr lang="es-MX" sz="2900" dirty="0" smtClean="0"/>
              <a:t> </a:t>
            </a:r>
            <a:r>
              <a:rPr lang="es-MX" sz="2900" dirty="0"/>
              <a:t>del mandato, o se </a:t>
            </a:r>
            <a:r>
              <a:rPr lang="es-MX" sz="2900" b="1" dirty="0"/>
              <a:t>actualiza</a:t>
            </a:r>
            <a:r>
              <a:rPr lang="es-MX" sz="2900" dirty="0"/>
              <a:t> cada </a:t>
            </a:r>
            <a:r>
              <a:rPr lang="es-MX" sz="2900" b="1" dirty="0"/>
              <a:t>año</a:t>
            </a:r>
            <a:r>
              <a:rPr lang="es-MX" sz="2900" dirty="0"/>
              <a:t>;</a:t>
            </a:r>
          </a:p>
          <a:p>
            <a:r>
              <a:rPr lang="es-MX" sz="2900" dirty="0"/>
              <a:t>■ Si, en caso de conflicto </a:t>
            </a:r>
            <a:r>
              <a:rPr lang="es-MX" sz="2900" dirty="0" smtClean="0"/>
              <a:t>de </a:t>
            </a:r>
            <a:r>
              <a:rPr lang="es-MX" sz="2900" dirty="0"/>
              <a:t>intereses, el </a:t>
            </a:r>
            <a:r>
              <a:rPr lang="es-MX" sz="2900" b="1" dirty="0"/>
              <a:t>parlamentario</a:t>
            </a:r>
            <a:r>
              <a:rPr lang="es-MX" sz="2900" dirty="0"/>
              <a:t> se limita a declararlo al participar en el punto correspondiente, o le está </a:t>
            </a:r>
            <a:r>
              <a:rPr lang="es-MX" sz="2900" b="1" dirty="0">
                <a:solidFill>
                  <a:srgbClr val="FF0000"/>
                </a:solidFill>
              </a:rPr>
              <a:t>prohibido</a:t>
            </a:r>
            <a:r>
              <a:rPr lang="es-MX" sz="2900" dirty="0"/>
              <a:t> participar;</a:t>
            </a:r>
          </a:p>
          <a:p>
            <a:r>
              <a:rPr lang="es-MX" sz="2900" dirty="0"/>
              <a:t>■ Si un </a:t>
            </a:r>
            <a:r>
              <a:rPr lang="es-MX" sz="2900" b="1" dirty="0"/>
              <a:t>órgano externo </a:t>
            </a:r>
            <a:r>
              <a:rPr lang="es-MX" sz="2900" dirty="0"/>
              <a:t>o </a:t>
            </a:r>
            <a:r>
              <a:rPr lang="es-MX" sz="2900" b="1" dirty="0">
                <a:solidFill>
                  <a:srgbClr val="92D050"/>
                </a:solidFill>
              </a:rPr>
              <a:t>comisión parlamentaria</a:t>
            </a:r>
            <a:r>
              <a:rPr lang="es-MX" sz="2900" dirty="0"/>
              <a:t>, se encarga de </a:t>
            </a:r>
            <a:r>
              <a:rPr lang="es-MX" sz="2900" b="1" dirty="0"/>
              <a:t>controlar </a:t>
            </a:r>
            <a:r>
              <a:rPr lang="es-MX" sz="2900" dirty="0"/>
              <a:t>y hacer cumplir las disposiciones referentes a dichas </a:t>
            </a:r>
            <a:r>
              <a:rPr lang="es-MX" sz="2900" b="1" dirty="0"/>
              <a:t>declaraciones</a:t>
            </a:r>
            <a:r>
              <a:rPr lang="es-MX" sz="2900" dirty="0"/>
              <a:t>.</a:t>
            </a:r>
          </a:p>
          <a:p>
            <a:pPr marL="0" indent="0">
              <a:buNone/>
            </a:pPr>
            <a:endParaRPr lang="es-MX" sz="1000" dirty="0"/>
          </a:p>
          <a:p>
            <a:r>
              <a:rPr lang="es-MX" sz="2900" dirty="0"/>
              <a:t>Cuanto más preocupen los </a:t>
            </a:r>
            <a:r>
              <a:rPr lang="es-MX" sz="2900" b="1" dirty="0"/>
              <a:t>conflictos de </a:t>
            </a:r>
            <a:r>
              <a:rPr lang="es-MX" sz="2900" b="1" dirty="0" smtClean="0"/>
              <a:t>interés</a:t>
            </a:r>
            <a:r>
              <a:rPr lang="es-MX" sz="2900" dirty="0" smtClean="0"/>
              <a:t>, será más </a:t>
            </a:r>
            <a:r>
              <a:rPr lang="es-MX" sz="2900" dirty="0"/>
              <a:t>preciso un </a:t>
            </a:r>
            <a:r>
              <a:rPr lang="es-MX" sz="2900" b="1" dirty="0"/>
              <a:t>registro </a:t>
            </a:r>
            <a:r>
              <a:rPr lang="es-MX" sz="2900" dirty="0"/>
              <a:t>de </a:t>
            </a:r>
            <a:r>
              <a:rPr lang="es-MX" sz="2900" b="1" dirty="0"/>
              <a:t>declaraciones</a:t>
            </a:r>
            <a:r>
              <a:rPr lang="es-MX" sz="2900" dirty="0"/>
              <a:t> claro y obligatorio, con una </a:t>
            </a:r>
            <a:r>
              <a:rPr lang="es-MX" sz="2900" b="1" dirty="0"/>
              <a:t>figura arbitral imparcial </a:t>
            </a:r>
            <a:r>
              <a:rPr lang="es-MX" sz="2900" dirty="0"/>
              <a:t>para mantener la </a:t>
            </a:r>
            <a:r>
              <a:rPr lang="es-MX" sz="2900" b="1" dirty="0" smtClean="0"/>
              <a:t>confianza</a:t>
            </a:r>
            <a:r>
              <a:rPr lang="es-MX" sz="2900" dirty="0" smtClean="0"/>
              <a:t> pública, como en </a:t>
            </a:r>
            <a:r>
              <a:rPr lang="es-MX" sz="2900" b="1" dirty="0" smtClean="0">
                <a:solidFill>
                  <a:srgbClr val="FF0000"/>
                </a:solidFill>
              </a:rPr>
              <a:t>Reino Unido</a:t>
            </a:r>
            <a:r>
              <a:rPr lang="es-MX" sz="2900" dirty="0" smtClean="0"/>
              <a:t>.</a:t>
            </a:r>
            <a:endParaRPr lang="es-MX" sz="2900" dirty="0"/>
          </a:p>
          <a:p>
            <a:pPr marL="0" indent="0">
              <a:buNone/>
            </a:pPr>
            <a:endParaRPr lang="es-MX" sz="2600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8034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2580"/>
          </a:xfrm>
        </p:spPr>
        <p:txBody>
          <a:bodyPr>
            <a:noAutofit/>
          </a:bodyPr>
          <a:lstStyle/>
          <a:p>
            <a:r>
              <a:rPr lang="es-MX" sz="4400" b="1" dirty="0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4. Parlamento responsable de sus actos </a:t>
            </a:r>
            <a:r>
              <a:rPr lang="es-MX" sz="4400" b="1" dirty="0" smtClean="0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VII</a:t>
            </a:r>
            <a:endParaRPr lang="es-MX" sz="4400" dirty="0">
              <a:solidFill>
                <a:srgbClr val="7030A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682580"/>
            <a:ext cx="12192000" cy="6175419"/>
          </a:xfrm>
        </p:spPr>
        <p:txBody>
          <a:bodyPr/>
          <a:lstStyle/>
          <a:p>
            <a:pPr marL="0" indent="0">
              <a:buNone/>
            </a:pPr>
            <a:endParaRPr lang="es-MX" dirty="0" smtClean="0"/>
          </a:p>
          <a:p>
            <a:r>
              <a:rPr lang="es-MX" sz="2400" dirty="0" smtClean="0"/>
              <a:t>La </a:t>
            </a:r>
            <a:r>
              <a:rPr lang="es-MX" sz="2400" b="1" dirty="0"/>
              <a:t>mayoría</a:t>
            </a:r>
            <a:r>
              <a:rPr lang="es-MX" sz="2400" dirty="0"/>
              <a:t> de </a:t>
            </a:r>
            <a:r>
              <a:rPr lang="es-MX" sz="2400" dirty="0" smtClean="0">
                <a:solidFill>
                  <a:srgbClr val="92D050"/>
                </a:solidFill>
              </a:rPr>
              <a:t>parlamentos</a:t>
            </a:r>
            <a:r>
              <a:rPr lang="es-MX" sz="2400" dirty="0" smtClean="0">
                <a:solidFill>
                  <a:srgbClr val="00B050"/>
                </a:solidFill>
              </a:rPr>
              <a:t> </a:t>
            </a:r>
            <a:r>
              <a:rPr lang="es-MX" sz="2400" dirty="0"/>
              <a:t>regulan la </a:t>
            </a:r>
            <a:r>
              <a:rPr lang="es-MX" sz="2400" b="1" dirty="0"/>
              <a:t>concurrencia</a:t>
            </a:r>
            <a:r>
              <a:rPr lang="es-MX" sz="2400" dirty="0"/>
              <a:t> de sus </a:t>
            </a:r>
            <a:r>
              <a:rPr lang="es-MX" sz="2400" b="1" dirty="0"/>
              <a:t>miembros</a:t>
            </a:r>
            <a:r>
              <a:rPr lang="es-MX" sz="2400" dirty="0"/>
              <a:t> a </a:t>
            </a:r>
            <a:r>
              <a:rPr lang="es-MX" sz="2400" b="1" dirty="0"/>
              <a:t>sesiones plenarias</a:t>
            </a:r>
            <a:r>
              <a:rPr lang="es-MX" sz="2400" dirty="0"/>
              <a:t> y de </a:t>
            </a:r>
            <a:r>
              <a:rPr lang="es-MX" sz="2400" b="1" dirty="0"/>
              <a:t>comisiones</a:t>
            </a:r>
            <a:r>
              <a:rPr lang="es-MX" sz="2400" dirty="0"/>
              <a:t> mediante su </a:t>
            </a:r>
            <a:r>
              <a:rPr lang="es-MX" sz="2400" b="1" dirty="0"/>
              <a:t>reglamento</a:t>
            </a:r>
            <a:r>
              <a:rPr lang="es-MX" sz="2400" dirty="0"/>
              <a:t>, el cual requiere que se </a:t>
            </a:r>
            <a:r>
              <a:rPr lang="es-MX" sz="2400" b="1" dirty="0"/>
              <a:t>comuniquen </a:t>
            </a:r>
            <a:r>
              <a:rPr lang="es-MX" sz="2400" dirty="0"/>
              <a:t>a la </a:t>
            </a:r>
            <a:r>
              <a:rPr lang="es-MX" sz="2400" b="1" dirty="0"/>
              <a:t>presidencia</a:t>
            </a:r>
            <a:r>
              <a:rPr lang="es-MX" sz="2400" dirty="0"/>
              <a:t> los motivos </a:t>
            </a:r>
            <a:r>
              <a:rPr lang="es-MX" sz="2400" dirty="0" smtClean="0"/>
              <a:t>de </a:t>
            </a:r>
            <a:r>
              <a:rPr lang="es-MX" sz="2400" b="1" dirty="0" smtClean="0"/>
              <a:t>ausencia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400" dirty="0" smtClean="0"/>
              <a:t>Pueden </a:t>
            </a:r>
            <a:r>
              <a:rPr lang="es-MX" sz="2400" b="1" dirty="0"/>
              <a:t>imponerse d</a:t>
            </a:r>
            <a:r>
              <a:rPr lang="es-MX" sz="2400" dirty="0"/>
              <a:t>iversas </a:t>
            </a:r>
            <a:r>
              <a:rPr lang="es-MX" sz="2400" b="1" dirty="0">
                <a:solidFill>
                  <a:srgbClr val="FF0000"/>
                </a:solidFill>
              </a:rPr>
              <a:t>sanciones</a:t>
            </a:r>
            <a:r>
              <a:rPr lang="es-MX" sz="2400" dirty="0"/>
              <a:t> por «</a:t>
            </a:r>
            <a:r>
              <a:rPr lang="es-MX" sz="2400" b="1" dirty="0"/>
              <a:t>ausencia injustificada</a:t>
            </a:r>
            <a:r>
              <a:rPr lang="es-MX" sz="2400" dirty="0"/>
              <a:t>»:</a:t>
            </a:r>
          </a:p>
          <a:p>
            <a:pPr marL="0" indent="0">
              <a:buNone/>
            </a:pPr>
            <a:endParaRPr lang="es-MX" sz="1000" dirty="0"/>
          </a:p>
          <a:p>
            <a:r>
              <a:rPr lang="es-MX" sz="2400" dirty="0"/>
              <a:t>■ </a:t>
            </a:r>
            <a:r>
              <a:rPr lang="es-MX" sz="2400" b="1" dirty="0"/>
              <a:t>Publicación</a:t>
            </a:r>
            <a:r>
              <a:rPr lang="es-MX" sz="2400" dirty="0"/>
              <a:t> de </a:t>
            </a:r>
            <a:r>
              <a:rPr lang="es-MX" sz="2400" b="1" dirty="0"/>
              <a:t>lista</a:t>
            </a:r>
            <a:r>
              <a:rPr lang="es-MX" sz="2400" dirty="0"/>
              <a:t> de </a:t>
            </a:r>
            <a:r>
              <a:rPr lang="es-MX" sz="2400" b="1" dirty="0"/>
              <a:t>presentes/ausentes</a:t>
            </a:r>
            <a:r>
              <a:rPr lang="es-MX" sz="2400" dirty="0"/>
              <a:t>;</a:t>
            </a:r>
          </a:p>
          <a:p>
            <a:r>
              <a:rPr lang="es-MX" sz="2400" dirty="0"/>
              <a:t>■ </a:t>
            </a:r>
            <a:r>
              <a:rPr lang="es-MX" sz="2400" b="1" dirty="0"/>
              <a:t>Amonestación</a:t>
            </a:r>
            <a:r>
              <a:rPr lang="es-MX" sz="2400" dirty="0"/>
              <a:t> o «llamado al orden»;</a:t>
            </a:r>
          </a:p>
          <a:p>
            <a:r>
              <a:rPr lang="es-MX" sz="2400" dirty="0"/>
              <a:t>■ </a:t>
            </a:r>
            <a:r>
              <a:rPr lang="es-MX" sz="2400" b="1" dirty="0"/>
              <a:t>Deducción salarial</a:t>
            </a:r>
            <a:r>
              <a:rPr lang="es-MX" sz="2400" dirty="0"/>
              <a:t>;</a:t>
            </a:r>
          </a:p>
          <a:p>
            <a:r>
              <a:rPr lang="es-MX" sz="2400" dirty="0"/>
              <a:t>■ </a:t>
            </a:r>
            <a:r>
              <a:rPr lang="es-MX" sz="2400" b="1" dirty="0"/>
              <a:t>Suspensión temporaria</a:t>
            </a:r>
            <a:r>
              <a:rPr lang="es-MX" sz="2400" dirty="0"/>
              <a:t>;</a:t>
            </a:r>
          </a:p>
          <a:p>
            <a:r>
              <a:rPr lang="es-MX" sz="2400" dirty="0"/>
              <a:t>■ </a:t>
            </a:r>
            <a:r>
              <a:rPr lang="es-MX" sz="2400" b="1" dirty="0"/>
              <a:t>Retiro</a:t>
            </a:r>
            <a:r>
              <a:rPr lang="es-MX" sz="2400" dirty="0"/>
              <a:t> del </a:t>
            </a:r>
            <a:r>
              <a:rPr lang="es-MX" sz="2400" b="1" dirty="0">
                <a:solidFill>
                  <a:srgbClr val="92D050"/>
                </a:solidFill>
              </a:rPr>
              <a:t>mandato parlamentario</a:t>
            </a:r>
            <a:r>
              <a:rPr lang="es-MX" sz="2400" dirty="0"/>
              <a:t>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2423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9981127" cy="837127"/>
          </a:xfrm>
        </p:spPr>
        <p:txBody>
          <a:bodyPr>
            <a:normAutofit/>
          </a:bodyPr>
          <a:lstStyle/>
          <a:p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Período de sesiones por Cámara</a:t>
            </a:r>
            <a:endParaRPr lang="es-MX" sz="44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1760889"/>
              </p:ext>
            </p:extLst>
          </p:nvPr>
        </p:nvGraphicFramePr>
        <p:xfrm>
          <a:off x="2" y="1120463"/>
          <a:ext cx="10354611" cy="573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1537"/>
                <a:gridCol w="3451537"/>
                <a:gridCol w="3451537"/>
              </a:tblGrid>
              <a:tr h="1096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Tipo de período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Parlamentos </a:t>
                      </a:r>
                      <a:r>
                        <a:rPr lang="es-MX" sz="24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unicamarales</a:t>
                      </a: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 y Cámaras bajas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Cámaras altas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9282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24.59%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29.27%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9282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</a:t>
                      </a:r>
                      <a:endParaRPr lang="es-MX" sz="24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32.79%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31.71%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9282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3</a:t>
                      </a:r>
                      <a:endParaRPr lang="es-MX" sz="24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12.30%</a:t>
                      </a:r>
                      <a:endParaRPr lang="es-MX" sz="24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9.76%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9282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Continua</a:t>
                      </a:r>
                      <a:endParaRPr lang="es-MX" sz="24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11.48%</a:t>
                      </a:r>
                      <a:endParaRPr lang="es-MX" sz="24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12.20%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9282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Otro</a:t>
                      </a:r>
                      <a:endParaRPr lang="es-MX" sz="24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18.85%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17.07%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53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916732" cy="798490"/>
          </a:xfrm>
        </p:spPr>
        <p:txBody>
          <a:bodyPr>
            <a:normAutofit/>
          </a:bodyPr>
          <a:lstStyle/>
          <a:p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Días de sesión plenaria (2010) 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4138087"/>
              </p:ext>
            </p:extLst>
          </p:nvPr>
        </p:nvGraphicFramePr>
        <p:xfrm>
          <a:off x="2" y="1068948"/>
          <a:ext cx="12191997" cy="5789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3999"/>
                <a:gridCol w="4063999"/>
                <a:gridCol w="4063999"/>
              </a:tblGrid>
              <a:tr h="7679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Días de sesión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Parlamentos </a:t>
                      </a:r>
                      <a:r>
                        <a:rPr lang="es-MX" sz="24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unicamarales</a:t>
                      </a: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 y Cámaras bajas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Cámaras altas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7172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Menos de 20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  7.38%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24.39%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7172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21-40</a:t>
                      </a:r>
                      <a:endParaRPr lang="es-MX" sz="24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22.95%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21.95%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7172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41-60</a:t>
                      </a:r>
                      <a:endParaRPr lang="es-MX" sz="24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13.93%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19.51%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7172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61-80</a:t>
                      </a:r>
                      <a:endParaRPr lang="es-MX" sz="24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14.75%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  9.76%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7172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81-100</a:t>
                      </a:r>
                      <a:endParaRPr lang="es-MX" sz="24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14.75%</a:t>
                      </a:r>
                      <a:endParaRPr lang="es-MX" sz="24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  7.32%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7172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101-150</a:t>
                      </a:r>
                      <a:endParaRPr lang="es-MX" sz="24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20.49%</a:t>
                      </a:r>
                      <a:endParaRPr lang="es-MX" sz="24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12.20%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7172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Más de 151</a:t>
                      </a:r>
                      <a:endParaRPr lang="es-MX" sz="24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  5.74%</a:t>
                      </a:r>
                      <a:endParaRPr lang="es-MX" sz="24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  4.88%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153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7127"/>
          </a:xfrm>
        </p:spPr>
        <p:txBody>
          <a:bodyPr>
            <a:normAutofit/>
          </a:bodyPr>
          <a:lstStyle/>
          <a:p>
            <a:r>
              <a:rPr lang="es-MX" sz="4400" b="1" dirty="0">
                <a:solidFill>
                  <a:schemeClr val="tx1"/>
                </a:solidFill>
              </a:rPr>
              <a:t>Frecuencia </a:t>
            </a:r>
            <a:r>
              <a:rPr lang="es-MX" sz="4400" b="1" dirty="0" smtClean="0">
                <a:solidFill>
                  <a:schemeClr val="tx1"/>
                </a:solidFill>
              </a:rPr>
              <a:t>de sesiones plenarias </a:t>
            </a:r>
            <a:endParaRPr lang="es-MX" sz="4400" dirty="0">
              <a:solidFill>
                <a:schemeClr val="tx1"/>
              </a:solidFill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4393777"/>
              </p:ext>
            </p:extLst>
          </p:nvPr>
        </p:nvGraphicFramePr>
        <p:xfrm>
          <a:off x="-3" y="940158"/>
          <a:ext cx="12192002" cy="5917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72780"/>
                <a:gridCol w="4619222"/>
              </a:tblGrid>
              <a:tr h="197261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Myriad Pro"/>
                        </a:rPr>
                        <a:t>Porcentaje de parlamentos unicamerales y cámaras bajas que celebran 2 períodos de sesiones al año</a:t>
                      </a:r>
                      <a:endParaRPr lang="es-MX" sz="2400" dirty="0">
                        <a:effectLst/>
                        <a:latin typeface="Myriad Pro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32.79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197261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Myriad Pro"/>
                        </a:rPr>
                        <a:t>Promedio de días de sesión plenaria de los parlamentos unicamerales y las cámaras bajas en 2010</a:t>
                      </a:r>
                      <a:endParaRPr lang="es-MX" sz="2400" b="1" dirty="0">
                        <a:effectLst/>
                        <a:latin typeface="Myriad Pro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75.52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197261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Myriad Pro"/>
                        </a:rPr>
                        <a:t>Promedio de días de sesión plenaria de las cámaras altas en 2010</a:t>
                      </a:r>
                      <a:endParaRPr lang="es-MX" sz="2400" b="1" dirty="0">
                        <a:effectLst/>
                        <a:latin typeface="Myriad Pro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58.20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79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88642"/>
          </a:xfrm>
        </p:spPr>
        <p:txBody>
          <a:bodyPr>
            <a:noAutofit/>
          </a:bodyPr>
          <a:lstStyle/>
          <a:p>
            <a:r>
              <a:rPr lang="es-MX" sz="4400" b="1" dirty="0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4. Parlamento responsable de sus actos </a:t>
            </a:r>
            <a:r>
              <a:rPr lang="es-MX" sz="4400" b="1" dirty="0" smtClean="0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VIII</a:t>
            </a:r>
            <a:endParaRPr lang="es-MX" sz="4400" dirty="0">
              <a:solidFill>
                <a:srgbClr val="7030A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759854"/>
            <a:ext cx="12192000" cy="609814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MX" sz="1400" dirty="0" smtClean="0"/>
          </a:p>
          <a:p>
            <a:r>
              <a:rPr lang="es-MX" sz="2000" dirty="0" smtClean="0"/>
              <a:t>La </a:t>
            </a:r>
            <a:r>
              <a:rPr lang="es-MX" sz="2000" b="1" dirty="0">
                <a:solidFill>
                  <a:srgbClr val="92D050"/>
                </a:solidFill>
              </a:rPr>
              <a:t>financiación</a:t>
            </a:r>
            <a:r>
              <a:rPr lang="es-MX" sz="2000" dirty="0"/>
              <a:t> de </a:t>
            </a:r>
            <a:r>
              <a:rPr lang="es-MX" sz="2000" b="1" dirty="0" smtClean="0"/>
              <a:t>partidos </a:t>
            </a:r>
            <a:r>
              <a:rPr lang="es-MX" sz="2000" b="1" dirty="0"/>
              <a:t>políticos </a:t>
            </a:r>
            <a:r>
              <a:rPr lang="es-MX" sz="2000" dirty="0"/>
              <a:t>durante </a:t>
            </a:r>
            <a:r>
              <a:rPr lang="es-MX" sz="2000" b="1" dirty="0"/>
              <a:t>elecciones</a:t>
            </a:r>
            <a:r>
              <a:rPr lang="es-MX" sz="2000" dirty="0"/>
              <a:t> es </a:t>
            </a:r>
            <a:r>
              <a:rPr lang="es-MX" sz="2000" b="1" dirty="0" smtClean="0"/>
              <a:t>motivo</a:t>
            </a:r>
            <a:r>
              <a:rPr lang="es-MX" sz="2000" dirty="0" smtClean="0"/>
              <a:t> </a:t>
            </a:r>
            <a:r>
              <a:rPr lang="es-MX" sz="2000" dirty="0"/>
              <a:t>de </a:t>
            </a:r>
            <a:r>
              <a:rPr lang="es-MX" sz="2000" b="1" dirty="0" smtClean="0"/>
              <a:t>preocupación</a:t>
            </a:r>
            <a:r>
              <a:rPr lang="es-MX" sz="2000" dirty="0" smtClean="0"/>
              <a:t>.</a:t>
            </a:r>
          </a:p>
          <a:p>
            <a:pPr marL="0" indent="0">
              <a:buNone/>
            </a:pPr>
            <a:endParaRPr lang="es-MX" sz="1000" dirty="0"/>
          </a:p>
          <a:p>
            <a:r>
              <a:rPr lang="es-MX" sz="2000" dirty="0" smtClean="0"/>
              <a:t>Dado </a:t>
            </a:r>
            <a:r>
              <a:rPr lang="es-MX" sz="2000" dirty="0"/>
              <a:t>el </a:t>
            </a:r>
            <a:r>
              <a:rPr lang="es-MX" sz="2000" b="1" dirty="0">
                <a:solidFill>
                  <a:srgbClr val="00B050"/>
                </a:solidFill>
              </a:rPr>
              <a:t>costo creciente </a:t>
            </a:r>
            <a:r>
              <a:rPr lang="es-MX" sz="2000" dirty="0"/>
              <a:t>de las </a:t>
            </a:r>
            <a:r>
              <a:rPr lang="es-MX" sz="2000" b="1" dirty="0"/>
              <a:t>campañas </a:t>
            </a:r>
            <a:r>
              <a:rPr lang="es-MX" sz="2000" b="1" dirty="0" smtClean="0"/>
              <a:t>electorales</a:t>
            </a:r>
            <a:r>
              <a:rPr lang="es-MX" sz="2000" dirty="0" smtClean="0"/>
              <a:t> </a:t>
            </a:r>
            <a:r>
              <a:rPr lang="es-MX" sz="2000" dirty="0"/>
              <a:t>y la </a:t>
            </a:r>
            <a:r>
              <a:rPr lang="es-MX" sz="2000" b="1" dirty="0"/>
              <a:t>relativa escasez</a:t>
            </a:r>
            <a:r>
              <a:rPr lang="es-MX" sz="2000" dirty="0"/>
              <a:t> de </a:t>
            </a:r>
            <a:r>
              <a:rPr lang="es-MX" sz="2000" b="1" dirty="0"/>
              <a:t>cuotas</a:t>
            </a:r>
            <a:r>
              <a:rPr lang="es-MX" sz="2000" dirty="0"/>
              <a:t> de los </a:t>
            </a:r>
            <a:r>
              <a:rPr lang="es-MX" sz="2000" b="1" dirty="0"/>
              <a:t>miembros</a:t>
            </a:r>
            <a:r>
              <a:rPr lang="es-MX" sz="2000" dirty="0"/>
              <a:t>, los </a:t>
            </a:r>
            <a:r>
              <a:rPr lang="es-MX" sz="2000" b="1" dirty="0"/>
              <a:t>partidos</a:t>
            </a:r>
            <a:r>
              <a:rPr lang="es-MX" sz="2000" dirty="0"/>
              <a:t> se han visto </a:t>
            </a:r>
            <a:r>
              <a:rPr lang="es-MX" sz="2000" b="1" dirty="0"/>
              <a:t>obligados</a:t>
            </a:r>
            <a:r>
              <a:rPr lang="es-MX" sz="2000" dirty="0"/>
              <a:t> a buscar </a:t>
            </a:r>
            <a:r>
              <a:rPr lang="es-MX" sz="2000" b="1" dirty="0">
                <a:solidFill>
                  <a:srgbClr val="00B050"/>
                </a:solidFill>
              </a:rPr>
              <a:t>apoyo financiero </a:t>
            </a:r>
            <a:r>
              <a:rPr lang="es-MX" sz="2000" dirty="0"/>
              <a:t>de </a:t>
            </a:r>
            <a:r>
              <a:rPr lang="es-MX" sz="2000" b="1" dirty="0"/>
              <a:t>personas</a:t>
            </a:r>
            <a:r>
              <a:rPr lang="es-MX" sz="2000" dirty="0"/>
              <a:t> e </a:t>
            </a:r>
            <a:r>
              <a:rPr lang="es-MX" sz="2000" b="1" dirty="0"/>
              <a:t>instituciones</a:t>
            </a:r>
            <a:r>
              <a:rPr lang="es-MX" sz="2000" dirty="0"/>
              <a:t>, causando temor de que los </a:t>
            </a:r>
            <a:r>
              <a:rPr lang="es-MX" sz="2000" b="1" dirty="0"/>
              <a:t>representantes electos </a:t>
            </a:r>
            <a:r>
              <a:rPr lang="es-MX" sz="2000" dirty="0"/>
              <a:t>queden </a:t>
            </a:r>
            <a:r>
              <a:rPr lang="es-MX" sz="2000" b="1" dirty="0"/>
              <a:t>obligados</a:t>
            </a:r>
            <a:r>
              <a:rPr lang="es-MX" sz="2000" dirty="0"/>
              <a:t> a </a:t>
            </a:r>
            <a:r>
              <a:rPr lang="es-MX" sz="2000" b="1" dirty="0">
                <a:solidFill>
                  <a:schemeClr val="tx1"/>
                </a:solidFill>
              </a:rPr>
              <a:t>rendir cuentas </a:t>
            </a:r>
            <a:r>
              <a:rPr lang="es-MX" sz="2000" dirty="0"/>
              <a:t>a sus </a:t>
            </a:r>
            <a:r>
              <a:rPr lang="es-MX" sz="2000" b="1" dirty="0"/>
              <a:t>donantes</a:t>
            </a:r>
            <a:r>
              <a:rPr lang="es-MX" sz="2000" dirty="0"/>
              <a:t>, </a:t>
            </a:r>
            <a:r>
              <a:rPr lang="es-MX" sz="2000" u="sng" dirty="0"/>
              <a:t>más que a sus electores</a:t>
            </a:r>
            <a:r>
              <a:rPr lang="es-MX" sz="2000" dirty="0" smtClean="0"/>
              <a:t>.</a:t>
            </a:r>
          </a:p>
          <a:p>
            <a:pPr marL="0" indent="0">
              <a:buNone/>
            </a:pPr>
            <a:endParaRPr lang="es-MX" sz="1600" dirty="0"/>
          </a:p>
          <a:p>
            <a:r>
              <a:rPr lang="es-MX" sz="2000" dirty="0"/>
              <a:t>Es </a:t>
            </a:r>
            <a:r>
              <a:rPr lang="es-MX" sz="2000" dirty="0" smtClean="0"/>
              <a:t>de </a:t>
            </a:r>
            <a:r>
              <a:rPr lang="es-MX" sz="2000" b="1" dirty="0"/>
              <a:t>interés público </a:t>
            </a:r>
            <a:r>
              <a:rPr lang="es-MX" sz="2000" dirty="0"/>
              <a:t>que los </a:t>
            </a:r>
            <a:r>
              <a:rPr lang="es-MX" sz="2000" b="1" dirty="0"/>
              <a:t>partidos políticos</a:t>
            </a:r>
            <a:r>
              <a:rPr lang="es-MX" sz="2000" dirty="0"/>
              <a:t> estén </a:t>
            </a:r>
            <a:r>
              <a:rPr lang="es-MX" sz="2000" b="1" dirty="0">
                <a:solidFill>
                  <a:srgbClr val="00B050"/>
                </a:solidFill>
              </a:rPr>
              <a:t>financiados adecuadamente </a:t>
            </a:r>
            <a:r>
              <a:rPr lang="es-MX" sz="2000" dirty="0"/>
              <a:t>y </a:t>
            </a:r>
            <a:r>
              <a:rPr lang="es-MX" sz="2000" b="1" dirty="0"/>
              <a:t>rindan </a:t>
            </a:r>
            <a:r>
              <a:rPr lang="es-MX" sz="2000" b="1" dirty="0" smtClean="0"/>
              <a:t>cuentas</a:t>
            </a:r>
            <a:r>
              <a:rPr lang="es-MX" sz="2000" dirty="0" smtClean="0"/>
              <a:t>.</a:t>
            </a:r>
          </a:p>
          <a:p>
            <a:pPr marL="0" indent="0">
              <a:buNone/>
            </a:pPr>
            <a:endParaRPr lang="es-MX" sz="1600" dirty="0"/>
          </a:p>
          <a:p>
            <a:r>
              <a:rPr lang="es-MX" sz="2000" dirty="0" smtClean="0"/>
              <a:t>Hace </a:t>
            </a:r>
            <a:r>
              <a:rPr lang="es-MX" sz="2000" b="1" dirty="0" smtClean="0"/>
              <a:t>30 años</a:t>
            </a:r>
            <a:r>
              <a:rPr lang="es-MX" sz="2000" dirty="0"/>
              <a:t>, </a:t>
            </a:r>
            <a:r>
              <a:rPr lang="es-MX" sz="2000" u="sng" dirty="0"/>
              <a:t>se conocía muy poco </a:t>
            </a:r>
            <a:r>
              <a:rPr lang="es-MX" sz="2000" dirty="0"/>
              <a:t>acerca de la </a:t>
            </a:r>
            <a:r>
              <a:rPr lang="es-MX" sz="2000" b="1" dirty="0">
                <a:solidFill>
                  <a:srgbClr val="00B050"/>
                </a:solidFill>
              </a:rPr>
              <a:t>financiación</a:t>
            </a:r>
            <a:r>
              <a:rPr lang="es-MX" sz="2000" dirty="0"/>
              <a:t> </a:t>
            </a:r>
            <a:r>
              <a:rPr lang="es-MX" sz="2000" dirty="0" smtClean="0"/>
              <a:t>de </a:t>
            </a:r>
            <a:r>
              <a:rPr lang="es-MX" sz="2000" b="1" dirty="0"/>
              <a:t>partidos </a:t>
            </a:r>
            <a:r>
              <a:rPr lang="es-MX" sz="2000" b="1" dirty="0" smtClean="0"/>
              <a:t>políticos</a:t>
            </a:r>
            <a:r>
              <a:rPr lang="es-MX" sz="2000" dirty="0" smtClean="0"/>
              <a:t>.</a:t>
            </a:r>
          </a:p>
          <a:p>
            <a:pPr marL="0" indent="0">
              <a:buNone/>
            </a:pPr>
            <a:endParaRPr lang="es-MX" sz="1600" dirty="0"/>
          </a:p>
          <a:p>
            <a:r>
              <a:rPr lang="es-MX" sz="2000" dirty="0" smtClean="0"/>
              <a:t>Esas </a:t>
            </a:r>
            <a:r>
              <a:rPr lang="es-MX" sz="2000" dirty="0"/>
              <a:t>cuestiones cobraron relevancia por su </a:t>
            </a:r>
            <a:r>
              <a:rPr lang="es-MX" sz="2000" b="1" dirty="0"/>
              <a:t>creciente incidencia </a:t>
            </a:r>
            <a:r>
              <a:rPr lang="es-MX" sz="2000" dirty="0"/>
              <a:t>sobre la </a:t>
            </a:r>
            <a:r>
              <a:rPr lang="es-MX" sz="2000" b="1" dirty="0"/>
              <a:t>contienda electoral</a:t>
            </a:r>
            <a:r>
              <a:rPr lang="es-MX" sz="2000" dirty="0"/>
              <a:t> y la </a:t>
            </a:r>
            <a:r>
              <a:rPr lang="es-MX" sz="2000" b="1" dirty="0">
                <a:solidFill>
                  <a:srgbClr val="00B050"/>
                </a:solidFill>
              </a:rPr>
              <a:t>responsabilidad parlamentaria</a:t>
            </a:r>
            <a:r>
              <a:rPr lang="es-MX" sz="2000" dirty="0"/>
              <a:t>.</a:t>
            </a:r>
          </a:p>
          <a:p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4239999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1682484" cy="772732"/>
          </a:xfrm>
        </p:spPr>
        <p:txBody>
          <a:bodyPr>
            <a:noAutofit/>
          </a:bodyPr>
          <a:lstStyle/>
          <a:p>
            <a:r>
              <a:rPr lang="es-MX" sz="4400" b="1" dirty="0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4. Parlamento responsable de sus actos </a:t>
            </a:r>
            <a:r>
              <a:rPr lang="es-MX" sz="4400" b="1" dirty="0" smtClean="0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IX</a:t>
            </a:r>
            <a:endParaRPr lang="es-MX" sz="4400" dirty="0">
              <a:solidFill>
                <a:srgbClr val="7030A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772732"/>
            <a:ext cx="12192000" cy="608526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MX" sz="2000" dirty="0" smtClean="0"/>
          </a:p>
          <a:p>
            <a:r>
              <a:rPr lang="es-MX" sz="2400" dirty="0" smtClean="0"/>
              <a:t>Las </a:t>
            </a:r>
            <a:r>
              <a:rPr lang="es-MX" sz="2400" b="1" dirty="0">
                <a:solidFill>
                  <a:srgbClr val="00B050"/>
                </a:solidFill>
              </a:rPr>
              <a:t>subvenciones públicas </a:t>
            </a:r>
            <a:r>
              <a:rPr lang="es-MX" sz="2400" dirty="0"/>
              <a:t>pueden ayudar a crear </a:t>
            </a:r>
            <a:r>
              <a:rPr lang="es-MX" sz="2400" b="1" dirty="0"/>
              <a:t>condiciones de igualdad</a:t>
            </a:r>
            <a:r>
              <a:rPr lang="es-MX" sz="2400" dirty="0"/>
              <a:t>, pero son </a:t>
            </a:r>
            <a:r>
              <a:rPr lang="es-MX" sz="2400" b="1" dirty="0"/>
              <a:t>muy impopulares</a:t>
            </a:r>
            <a:r>
              <a:rPr lang="es-MX" sz="2400" dirty="0"/>
              <a:t>, y pueden ser </a:t>
            </a:r>
            <a:r>
              <a:rPr lang="es-MX" sz="2400" b="1" dirty="0" smtClean="0"/>
              <a:t>dañosas, </a:t>
            </a:r>
            <a:r>
              <a:rPr lang="es-MX" sz="2400" dirty="0"/>
              <a:t>si suprimen el </a:t>
            </a:r>
            <a:r>
              <a:rPr lang="es-MX" sz="2400" b="1" dirty="0"/>
              <a:t>incentivo</a:t>
            </a:r>
            <a:r>
              <a:rPr lang="es-MX" sz="2400" dirty="0"/>
              <a:t> de los </a:t>
            </a:r>
            <a:r>
              <a:rPr lang="es-MX" sz="2400" b="1" dirty="0"/>
              <a:t>partidos </a:t>
            </a:r>
            <a:r>
              <a:rPr lang="es-MX" sz="2400" dirty="0"/>
              <a:t>para </a:t>
            </a:r>
            <a:r>
              <a:rPr lang="es-MX" sz="2400" b="1" dirty="0"/>
              <a:t>recabar </a:t>
            </a:r>
            <a:r>
              <a:rPr lang="es-MX" sz="2400" b="1" dirty="0">
                <a:solidFill>
                  <a:srgbClr val="00B050"/>
                </a:solidFill>
              </a:rPr>
              <a:t>contribuciones</a:t>
            </a:r>
            <a:r>
              <a:rPr lang="es-MX" sz="2400" dirty="0"/>
              <a:t> de sus </a:t>
            </a:r>
            <a:r>
              <a:rPr lang="es-MX" sz="2400" b="1" dirty="0" smtClean="0"/>
              <a:t>partidarios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2400" dirty="0"/>
          </a:p>
          <a:p>
            <a:r>
              <a:rPr lang="es-MX" sz="2400" dirty="0" smtClean="0"/>
              <a:t>Por </a:t>
            </a:r>
            <a:r>
              <a:rPr lang="es-MX" sz="2400" dirty="0"/>
              <a:t>otra parte</a:t>
            </a:r>
            <a:r>
              <a:rPr lang="es-MX" sz="2400" dirty="0" smtClean="0"/>
              <a:t>, </a:t>
            </a:r>
            <a:r>
              <a:rPr lang="es-MX" sz="2400" b="1" dirty="0"/>
              <a:t>aportaciones</a:t>
            </a:r>
            <a:r>
              <a:rPr lang="es-MX" sz="2400" dirty="0"/>
              <a:t> en </a:t>
            </a:r>
            <a:r>
              <a:rPr lang="es-MX" sz="2400" b="1" dirty="0"/>
              <a:t>especie</a:t>
            </a:r>
            <a:r>
              <a:rPr lang="es-MX" sz="2400" dirty="0"/>
              <a:t> (</a:t>
            </a:r>
            <a:r>
              <a:rPr lang="es-MX" sz="2400" b="1" dirty="0"/>
              <a:t>tiempo gratuito en medios</a:t>
            </a:r>
            <a:r>
              <a:rPr lang="es-MX" sz="2400" dirty="0"/>
              <a:t>, </a:t>
            </a:r>
            <a:r>
              <a:rPr lang="es-MX" sz="2400" b="1" dirty="0"/>
              <a:t>distribución gratuita de folletos electorales</a:t>
            </a:r>
            <a:r>
              <a:rPr lang="es-MX" sz="2400" dirty="0"/>
              <a:t>, utilización de </a:t>
            </a:r>
            <a:r>
              <a:rPr lang="es-MX" sz="2400" b="1" dirty="0"/>
              <a:t>edificios públicos </a:t>
            </a:r>
            <a:r>
              <a:rPr lang="es-MX" sz="2400" dirty="0"/>
              <a:t>para reuniones, etc.) </a:t>
            </a:r>
            <a:r>
              <a:rPr lang="es-MX" sz="2400" u="sng" dirty="0"/>
              <a:t>se consideran mejores </a:t>
            </a:r>
            <a:r>
              <a:rPr lang="es-MX" sz="2400" dirty="0"/>
              <a:t>que en </a:t>
            </a:r>
            <a:r>
              <a:rPr lang="es-MX" sz="2400" b="1" dirty="0">
                <a:solidFill>
                  <a:srgbClr val="00B050"/>
                </a:solidFill>
              </a:rPr>
              <a:t>efectivo</a:t>
            </a:r>
            <a:r>
              <a:rPr lang="es-MX" sz="2400" dirty="0"/>
              <a:t>. </a:t>
            </a:r>
            <a:endParaRPr lang="es-MX" sz="2400" dirty="0" smtClean="0"/>
          </a:p>
          <a:p>
            <a:endParaRPr lang="es-MX" sz="2400" dirty="0"/>
          </a:p>
          <a:p>
            <a:r>
              <a:rPr lang="es-MX" sz="2400" dirty="0"/>
              <a:t>En la </a:t>
            </a:r>
            <a:r>
              <a:rPr lang="es-MX" sz="2400" b="1" dirty="0">
                <a:solidFill>
                  <a:srgbClr val="00B050"/>
                </a:solidFill>
              </a:rPr>
              <a:t>financiación </a:t>
            </a:r>
            <a:r>
              <a:rPr lang="es-MX" sz="2400" dirty="0"/>
              <a:t>de </a:t>
            </a:r>
            <a:r>
              <a:rPr lang="es-MX" sz="2400" b="1" dirty="0"/>
              <a:t>partidos</a:t>
            </a:r>
            <a:r>
              <a:rPr lang="es-MX" sz="2400" dirty="0"/>
              <a:t>, la </a:t>
            </a:r>
            <a:r>
              <a:rPr lang="es-MX" sz="2400" b="1" dirty="0"/>
              <a:t>transparencia</a:t>
            </a:r>
            <a:r>
              <a:rPr lang="es-MX" sz="2400" dirty="0"/>
              <a:t> es </a:t>
            </a:r>
            <a:r>
              <a:rPr lang="es-MX" sz="2400" b="1" dirty="0"/>
              <a:t>indispensable</a:t>
            </a:r>
            <a:r>
              <a:rPr lang="es-MX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37317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5086"/>
          </a:xfrm>
        </p:spPr>
        <p:txBody>
          <a:bodyPr>
            <a:normAutofit fontScale="90000"/>
          </a:bodyPr>
          <a:lstStyle/>
          <a:p>
            <a:r>
              <a:rPr lang="es-MX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Presupuesto de la Cámara de Diputados mexicana</a:t>
            </a:r>
            <a:r>
              <a:rPr lang="es-MX" dirty="0">
                <a:solidFill>
                  <a:srgbClr val="FF0000"/>
                </a:solidFill>
              </a:rPr>
              <a:t/>
            </a:r>
            <a:br>
              <a:rPr lang="es-MX" dirty="0">
                <a:solidFill>
                  <a:srgbClr val="FF0000"/>
                </a:solidFill>
              </a:rPr>
            </a:br>
            <a:endParaRPr lang="es-MX" dirty="0">
              <a:solidFill>
                <a:srgbClr val="FF0000"/>
              </a:solidFill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6590234"/>
              </p:ext>
            </p:extLst>
          </p:nvPr>
        </p:nvGraphicFramePr>
        <p:xfrm>
          <a:off x="1" y="595089"/>
          <a:ext cx="12192000" cy="67451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  <a:gridCol w="4064000"/>
              </a:tblGrid>
              <a:tr h="4822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Año</a:t>
                      </a:r>
                      <a:endParaRPr lang="es-MX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Monto (millones de pesos)</a:t>
                      </a:r>
                      <a:endParaRPr lang="es-MX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% de incremento</a:t>
                      </a:r>
                      <a:endParaRPr lang="es-MX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22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2004</a:t>
                      </a:r>
                      <a:endParaRPr lang="es-MX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3,166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s-MX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22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2005</a:t>
                      </a:r>
                      <a:endParaRPr lang="es-MX" sz="20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3,915.5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s-ES" sz="2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23.67</a:t>
                      </a:r>
                      <a:endParaRPr lang="es-MX" sz="20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22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2006</a:t>
                      </a:r>
                      <a:endParaRPr lang="es-MX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4,268.8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 </a:t>
                      </a:r>
                      <a:r>
                        <a:rPr lang="es-ES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9.00</a:t>
                      </a:r>
                      <a:endParaRPr lang="es-MX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22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2007</a:t>
                      </a:r>
                      <a:endParaRPr lang="es-MX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4,604.5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 </a:t>
                      </a:r>
                      <a:r>
                        <a:rPr lang="es-ES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9.27</a:t>
                      </a:r>
                      <a:endParaRPr lang="es-MX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756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2008</a:t>
                      </a:r>
                      <a:endParaRPr lang="es-MX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4,730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  0.97</a:t>
                      </a:r>
                      <a:endParaRPr lang="es-MX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22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2009</a:t>
                      </a:r>
                      <a:endParaRPr lang="es-MX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5,284.6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  8.95</a:t>
                      </a:r>
                      <a:endParaRPr lang="es-MX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22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2010</a:t>
                      </a:r>
                      <a:endParaRPr lang="es-MX" sz="2000" b="1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000" b="1" dirty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4,753.6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b="1" dirty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-11.17</a:t>
                      </a:r>
                      <a:endParaRPr lang="es-MX" sz="2000" b="1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22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2011</a:t>
                      </a:r>
                      <a:endParaRPr lang="es-MX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5,293.2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 </a:t>
                      </a:r>
                      <a:r>
                        <a:rPr lang="es-ES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 8.98</a:t>
                      </a:r>
                      <a:endParaRPr lang="es-MX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22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2012</a:t>
                      </a:r>
                      <a:endParaRPr lang="es-MX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5,944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   8.90</a:t>
                      </a:r>
                      <a:endParaRPr lang="es-MX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22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2013</a:t>
                      </a:r>
                      <a:endParaRPr lang="es-MX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s-MX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6,529.6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s-ES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  9.10</a:t>
                      </a:r>
                      <a:endParaRPr lang="es-MX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22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2014</a:t>
                      </a:r>
                      <a:endParaRPr lang="es-MX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6,796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   4.07</a:t>
                      </a:r>
                      <a:endParaRPr lang="es-MX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22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2015</a:t>
                      </a:r>
                      <a:endParaRPr lang="es-MX" sz="20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8,821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29.79</a:t>
                      </a:r>
                      <a:endParaRPr lang="es-MX" sz="20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822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b="1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2016</a:t>
                      </a:r>
                      <a:endParaRPr lang="es-MX" sz="20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800" b="1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7,559</a:t>
                      </a:r>
                      <a:endParaRPr lang="es-MX" sz="20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000" b="1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-14.30</a:t>
                      </a:r>
                      <a:endParaRPr lang="es-MX" sz="20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744893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0238704" cy="875763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5. Parlamento eficaz</a:t>
            </a:r>
            <a:endParaRPr lang="es-MX" sz="44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875763"/>
            <a:ext cx="12192000" cy="5982237"/>
          </a:xfrm>
        </p:spPr>
        <p:txBody>
          <a:bodyPr/>
          <a:lstStyle/>
          <a:p>
            <a:r>
              <a:rPr lang="es-MX" sz="2400" dirty="0"/>
              <a:t>Si bien la «</a:t>
            </a:r>
            <a:r>
              <a:rPr lang="es-MX" sz="2400" b="1" dirty="0"/>
              <a:t>eficacia</a:t>
            </a:r>
            <a:r>
              <a:rPr lang="es-MX" sz="2400" dirty="0"/>
              <a:t>» no </a:t>
            </a:r>
            <a:r>
              <a:rPr lang="es-MX" sz="2400" u="sng" dirty="0" smtClean="0"/>
              <a:t>parece </a:t>
            </a:r>
            <a:r>
              <a:rPr lang="es-MX" sz="2400" u="sng" dirty="0"/>
              <a:t>a primera vista</a:t>
            </a:r>
            <a:r>
              <a:rPr lang="es-MX" sz="2400" dirty="0"/>
              <a:t> un valor característicamente </a:t>
            </a:r>
            <a:r>
              <a:rPr lang="es-MX" sz="2400" b="1" i="1" dirty="0"/>
              <a:t>democrático</a:t>
            </a:r>
            <a:r>
              <a:rPr lang="es-MX" sz="2400" b="1" dirty="0"/>
              <a:t>,</a:t>
            </a:r>
            <a:r>
              <a:rPr lang="es-MX" sz="2400" dirty="0"/>
              <a:t> si lo es, cuando las </a:t>
            </a:r>
            <a:r>
              <a:rPr lang="es-MX" sz="2400" b="1" dirty="0"/>
              <a:t>funciones </a:t>
            </a:r>
            <a:r>
              <a:rPr lang="es-MX" sz="2400" dirty="0"/>
              <a:t>son </a:t>
            </a:r>
            <a:r>
              <a:rPr lang="es-MX" sz="2400" b="1" dirty="0"/>
              <a:t>necesarias </a:t>
            </a:r>
            <a:r>
              <a:rPr lang="es-MX" sz="2400" dirty="0"/>
              <a:t>para el </a:t>
            </a:r>
            <a:r>
              <a:rPr lang="es-MX" sz="2400" b="1" dirty="0"/>
              <a:t>proceso democrático</a:t>
            </a:r>
            <a:r>
              <a:rPr lang="es-MX" sz="2400" dirty="0"/>
              <a:t>: </a:t>
            </a:r>
            <a:r>
              <a:rPr lang="es-MX" sz="2400" b="1" dirty="0"/>
              <a:t>legislación, control del Poder Ejecutivo</a:t>
            </a:r>
            <a:r>
              <a:rPr lang="es-MX" sz="2400" dirty="0"/>
              <a:t>, </a:t>
            </a:r>
            <a:r>
              <a:rPr lang="es-MX" sz="2400" b="1" dirty="0"/>
              <a:t>control financiero</a:t>
            </a:r>
            <a:r>
              <a:rPr lang="es-MX" sz="2400" dirty="0"/>
              <a:t>, </a:t>
            </a:r>
            <a:r>
              <a:rPr lang="es-MX" sz="2400" dirty="0" smtClean="0"/>
              <a:t>etc.</a:t>
            </a:r>
          </a:p>
          <a:p>
            <a:endParaRPr lang="es-MX" sz="2400" dirty="0"/>
          </a:p>
          <a:p>
            <a:r>
              <a:rPr lang="es-MX" sz="2400" b="1" dirty="0" smtClean="0">
                <a:solidFill>
                  <a:srgbClr val="FF0000"/>
                </a:solidFill>
              </a:rPr>
              <a:t>No</a:t>
            </a:r>
            <a:r>
              <a:rPr lang="es-MX" sz="2400" dirty="0" smtClean="0"/>
              <a:t> </a:t>
            </a:r>
            <a:r>
              <a:rPr lang="es-MX" sz="2400" dirty="0"/>
              <a:t>se atienden los </a:t>
            </a:r>
            <a:r>
              <a:rPr lang="es-MX" sz="2400" b="1" dirty="0"/>
              <a:t>intereses</a:t>
            </a:r>
            <a:r>
              <a:rPr lang="es-MX" sz="2400" dirty="0"/>
              <a:t> de los </a:t>
            </a:r>
            <a:r>
              <a:rPr lang="es-MX" sz="2400" b="1" dirty="0"/>
              <a:t>electores</a:t>
            </a:r>
            <a:r>
              <a:rPr lang="es-MX" sz="2400" dirty="0"/>
              <a:t>, si los </a:t>
            </a:r>
            <a:r>
              <a:rPr lang="es-MX" sz="2400" b="1" dirty="0">
                <a:solidFill>
                  <a:srgbClr val="92D050"/>
                </a:solidFill>
              </a:rPr>
              <a:t>parlamentos</a:t>
            </a:r>
            <a:r>
              <a:rPr lang="es-MX" sz="2400" dirty="0"/>
              <a:t> carecen de </a:t>
            </a:r>
            <a:r>
              <a:rPr lang="es-MX" sz="2400" b="1" dirty="0">
                <a:solidFill>
                  <a:srgbClr val="00B050"/>
                </a:solidFill>
              </a:rPr>
              <a:t>recursos </a:t>
            </a:r>
            <a:r>
              <a:rPr lang="es-MX" sz="2400" dirty="0"/>
              <a:t>para desempeñar sus </a:t>
            </a:r>
            <a:r>
              <a:rPr lang="es-MX" sz="2400" b="1" dirty="0"/>
              <a:t>funciones</a:t>
            </a:r>
            <a:r>
              <a:rPr lang="es-MX" sz="2400" dirty="0"/>
              <a:t>, los </a:t>
            </a:r>
            <a:r>
              <a:rPr lang="es-MX" sz="2400" b="1" dirty="0">
                <a:solidFill>
                  <a:srgbClr val="FFC000"/>
                </a:solidFill>
              </a:rPr>
              <a:t>despilfarran</a:t>
            </a:r>
            <a:r>
              <a:rPr lang="es-MX" sz="2400" dirty="0"/>
              <a:t> o </a:t>
            </a:r>
            <a:r>
              <a:rPr lang="es-MX" sz="2400" b="1" dirty="0">
                <a:solidFill>
                  <a:srgbClr val="FF0000"/>
                </a:solidFill>
              </a:rPr>
              <a:t>no</a:t>
            </a:r>
            <a:r>
              <a:rPr lang="es-MX" sz="2400" dirty="0"/>
              <a:t> los utilizan </a:t>
            </a:r>
            <a:r>
              <a:rPr lang="es-MX" sz="2400" b="1" dirty="0" smtClean="0"/>
              <a:t>eficazmente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2400" dirty="0"/>
          </a:p>
          <a:p>
            <a:r>
              <a:rPr lang="es-MX" sz="2400" dirty="0" smtClean="0"/>
              <a:t>Lo </a:t>
            </a:r>
            <a:r>
              <a:rPr lang="es-MX" sz="2400" dirty="0"/>
              <a:t>que parecen </a:t>
            </a:r>
            <a:r>
              <a:rPr lang="es-MX" sz="2400" b="1" dirty="0"/>
              <a:t>consideraciones </a:t>
            </a:r>
            <a:r>
              <a:rPr lang="es-MX" sz="2400" dirty="0"/>
              <a:t>«</a:t>
            </a:r>
            <a:r>
              <a:rPr lang="es-MX" sz="2400" b="1" dirty="0"/>
              <a:t>técnicas</a:t>
            </a:r>
            <a:r>
              <a:rPr lang="es-MX" sz="2400" dirty="0"/>
              <a:t>» o «</a:t>
            </a:r>
            <a:r>
              <a:rPr lang="es-MX" sz="2400" b="1" dirty="0"/>
              <a:t>de procedimiento</a:t>
            </a:r>
            <a:r>
              <a:rPr lang="es-MX" sz="2400" dirty="0"/>
              <a:t>» inciden en los </a:t>
            </a:r>
            <a:r>
              <a:rPr lang="es-MX" sz="2400" b="1" dirty="0"/>
              <a:t>resultados</a:t>
            </a:r>
            <a:r>
              <a:rPr lang="es-MX" sz="2400" dirty="0"/>
              <a:t>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66234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" y="0"/>
            <a:ext cx="9792366" cy="1068946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Conceptos básicos</a:t>
            </a:r>
            <a:endParaRPr lang="es-MX" sz="4400" b="1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-1" y="1068946"/>
            <a:ext cx="12067505" cy="5789054"/>
          </a:xfrm>
        </p:spPr>
        <p:txBody>
          <a:bodyPr/>
          <a:lstStyle/>
          <a:p>
            <a:r>
              <a:rPr lang="es-MX" sz="3600" dirty="0"/>
              <a:t>E</a:t>
            </a:r>
            <a:r>
              <a:rPr lang="es-MX" sz="3600" dirty="0" smtClean="0"/>
              <a:t>n </a:t>
            </a:r>
            <a:r>
              <a:rPr lang="es-MX" sz="3600" dirty="0"/>
              <a:t>esos </a:t>
            </a:r>
            <a:r>
              <a:rPr lang="es-MX" sz="3600" b="1" dirty="0"/>
              <a:t>antecedentes remotos </a:t>
            </a:r>
            <a:r>
              <a:rPr lang="es-MX" sz="3600" dirty="0"/>
              <a:t>es posible encontrar al menos </a:t>
            </a:r>
            <a:r>
              <a:rPr lang="es-MX" sz="3600" b="1" dirty="0"/>
              <a:t>dos ideas </a:t>
            </a:r>
            <a:r>
              <a:rPr lang="es-MX" sz="3600" b="1" dirty="0" smtClean="0"/>
              <a:t>actuales:</a:t>
            </a:r>
          </a:p>
          <a:p>
            <a:pPr marL="0" indent="0">
              <a:buNone/>
            </a:pPr>
            <a:endParaRPr lang="es-MX" sz="1600" dirty="0"/>
          </a:p>
          <a:p>
            <a:r>
              <a:rPr lang="es-MX" sz="3600" dirty="0" smtClean="0"/>
              <a:t>la </a:t>
            </a:r>
            <a:r>
              <a:rPr lang="es-MX" sz="3600" b="1" i="1" dirty="0"/>
              <a:t>representación </a:t>
            </a:r>
            <a:r>
              <a:rPr lang="es-MX" sz="3600" dirty="0"/>
              <a:t>y </a:t>
            </a:r>
            <a:endParaRPr lang="es-MX" sz="3600" dirty="0" smtClean="0"/>
          </a:p>
          <a:p>
            <a:r>
              <a:rPr lang="es-MX" sz="3600" dirty="0" smtClean="0"/>
              <a:t>el</a:t>
            </a:r>
            <a:r>
              <a:rPr lang="es-MX" sz="3600" b="1" i="1" dirty="0" smtClean="0"/>
              <a:t> </a:t>
            </a:r>
            <a:r>
              <a:rPr lang="es-MX" sz="3600" b="1" i="1" dirty="0"/>
              <a:t>freno del poder </a:t>
            </a:r>
            <a:r>
              <a:rPr lang="es-MX" sz="3600" dirty="0"/>
              <a:t>del </a:t>
            </a:r>
            <a:r>
              <a:rPr lang="es-MX" sz="3600" b="1" i="1" dirty="0" smtClean="0"/>
              <a:t>monarca </a:t>
            </a:r>
          </a:p>
          <a:p>
            <a:pPr marL="0" indent="0">
              <a:buNone/>
            </a:pPr>
            <a:r>
              <a:rPr lang="es-MX" sz="3600" b="1" i="1" dirty="0"/>
              <a:t>	</a:t>
            </a:r>
            <a:r>
              <a:rPr lang="es-MX" sz="3600" b="1" i="1" dirty="0" smtClean="0"/>
              <a:t>(gobernante)</a:t>
            </a:r>
            <a:r>
              <a:rPr lang="es-MX" sz="3600" dirty="0" smtClean="0"/>
              <a:t>.</a:t>
            </a:r>
            <a:endParaRPr lang="es-MX" sz="3600" dirty="0"/>
          </a:p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0654" y="3515932"/>
            <a:ext cx="5031347" cy="3342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369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0509161" cy="875763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5. Parlamento </a:t>
            </a:r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eficaz II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-1" y="965915"/>
            <a:ext cx="12192001" cy="5892085"/>
          </a:xfrm>
        </p:spPr>
        <p:txBody>
          <a:bodyPr/>
          <a:lstStyle/>
          <a:p>
            <a:r>
              <a:rPr lang="es-MX" sz="2000" dirty="0"/>
              <a:t>Hay </a:t>
            </a:r>
            <a:r>
              <a:rPr lang="es-MX" sz="2000" b="1" dirty="0"/>
              <a:t>disparidad</a:t>
            </a:r>
            <a:r>
              <a:rPr lang="es-MX" sz="2000" dirty="0"/>
              <a:t> de </a:t>
            </a:r>
            <a:r>
              <a:rPr lang="es-MX" sz="2000" b="1" dirty="0">
                <a:solidFill>
                  <a:srgbClr val="00B050"/>
                </a:solidFill>
              </a:rPr>
              <a:t>recursos</a:t>
            </a:r>
            <a:r>
              <a:rPr lang="es-MX" sz="2000" dirty="0"/>
              <a:t> y </a:t>
            </a:r>
            <a:r>
              <a:rPr lang="es-MX" sz="2000" b="1" dirty="0"/>
              <a:t>servicios </a:t>
            </a:r>
            <a:r>
              <a:rPr lang="es-MX" sz="2000" dirty="0"/>
              <a:t>para los </a:t>
            </a:r>
            <a:r>
              <a:rPr lang="es-MX" sz="2000" b="1" dirty="0">
                <a:solidFill>
                  <a:srgbClr val="92D050"/>
                </a:solidFill>
              </a:rPr>
              <a:t>parlamentos</a:t>
            </a:r>
            <a:r>
              <a:rPr lang="es-MX" sz="2000" dirty="0"/>
              <a:t>, entre </a:t>
            </a:r>
            <a:r>
              <a:rPr lang="es-MX" sz="2000" b="1" dirty="0"/>
              <a:t>países desarrollados </a:t>
            </a:r>
            <a:r>
              <a:rPr lang="es-MX" sz="2000" dirty="0"/>
              <a:t>y </a:t>
            </a:r>
            <a:r>
              <a:rPr lang="es-MX" sz="2000" b="1" dirty="0"/>
              <a:t>en desarrollo</a:t>
            </a:r>
            <a:r>
              <a:rPr lang="es-MX" sz="2000" dirty="0"/>
              <a:t>, lo que </a:t>
            </a:r>
            <a:r>
              <a:rPr lang="es-MX" sz="2000" b="1" dirty="0">
                <a:solidFill>
                  <a:srgbClr val="FF0000"/>
                </a:solidFill>
              </a:rPr>
              <a:t>no</a:t>
            </a:r>
            <a:r>
              <a:rPr lang="es-MX" sz="2000" dirty="0"/>
              <a:t> </a:t>
            </a:r>
            <a:r>
              <a:rPr lang="es-MX" sz="2000" dirty="0" smtClean="0"/>
              <a:t>sorprende.</a:t>
            </a:r>
          </a:p>
          <a:p>
            <a:pPr marL="0" indent="0">
              <a:buNone/>
            </a:pPr>
            <a:endParaRPr lang="es-MX" sz="1600" dirty="0"/>
          </a:p>
          <a:p>
            <a:r>
              <a:rPr lang="es-MX" sz="2000" b="1" dirty="0" smtClean="0">
                <a:solidFill>
                  <a:srgbClr val="FF0000"/>
                </a:solidFill>
              </a:rPr>
              <a:t>No</a:t>
            </a:r>
            <a:r>
              <a:rPr lang="es-MX" sz="2000" dirty="0" smtClean="0"/>
              <a:t> </a:t>
            </a:r>
            <a:r>
              <a:rPr lang="es-MX" sz="2000" dirty="0"/>
              <a:t>obstante, es </a:t>
            </a:r>
            <a:r>
              <a:rPr lang="es-MX" sz="2000" b="1" dirty="0"/>
              <a:t>motivo</a:t>
            </a:r>
            <a:r>
              <a:rPr lang="es-MX" sz="2000" dirty="0"/>
              <a:t> de </a:t>
            </a:r>
            <a:r>
              <a:rPr lang="es-MX" sz="2000" b="1" dirty="0"/>
              <a:t>preocupación</a:t>
            </a:r>
            <a:r>
              <a:rPr lang="es-MX" sz="2000" dirty="0"/>
              <a:t>, pues un </a:t>
            </a:r>
            <a:r>
              <a:rPr lang="es-MX" sz="2000" b="1" dirty="0">
                <a:solidFill>
                  <a:srgbClr val="92D050"/>
                </a:solidFill>
              </a:rPr>
              <a:t>parlamento </a:t>
            </a:r>
            <a:r>
              <a:rPr lang="es-MX" sz="2000" dirty="0"/>
              <a:t>que dispone de </a:t>
            </a:r>
            <a:r>
              <a:rPr lang="es-MX" sz="2000" b="1" dirty="0">
                <a:solidFill>
                  <a:schemeClr val="tx1"/>
                </a:solidFill>
              </a:rPr>
              <a:t>recursos suficientes</a:t>
            </a:r>
            <a:r>
              <a:rPr lang="es-MX" sz="2000" dirty="0"/>
              <a:t>, tendrá:</a:t>
            </a:r>
          </a:p>
          <a:p>
            <a:pPr marL="0" indent="0">
              <a:buNone/>
            </a:pPr>
            <a:endParaRPr lang="es-MX" sz="1400" dirty="0"/>
          </a:p>
          <a:p>
            <a:pPr lvl="0"/>
            <a:r>
              <a:rPr lang="es-MX" sz="2000" b="1" dirty="0"/>
              <a:t>personal calificado </a:t>
            </a:r>
            <a:r>
              <a:rPr lang="es-MX" sz="2000" dirty="0"/>
              <a:t>para prestar </a:t>
            </a:r>
            <a:r>
              <a:rPr lang="es-MX" sz="2000" b="1" dirty="0"/>
              <a:t>apoyo imparcial </a:t>
            </a:r>
            <a:r>
              <a:rPr lang="es-MX" sz="2000" dirty="0"/>
              <a:t>a los </a:t>
            </a:r>
            <a:r>
              <a:rPr lang="es-MX" sz="2000" b="1" dirty="0">
                <a:solidFill>
                  <a:srgbClr val="92D050"/>
                </a:solidFill>
              </a:rPr>
              <a:t>legisladores</a:t>
            </a:r>
            <a:r>
              <a:rPr lang="es-MX" sz="2000" dirty="0"/>
              <a:t>;</a:t>
            </a:r>
          </a:p>
          <a:p>
            <a:pPr lvl="0"/>
            <a:r>
              <a:rPr lang="es-MX" sz="2000" dirty="0"/>
              <a:t>amplios </a:t>
            </a:r>
            <a:r>
              <a:rPr lang="es-MX" sz="2000" b="1" dirty="0"/>
              <a:t>servicios de biblioteca </a:t>
            </a:r>
            <a:r>
              <a:rPr lang="es-MX" sz="2000" dirty="0"/>
              <a:t>y de </a:t>
            </a:r>
            <a:r>
              <a:rPr lang="es-MX" sz="2000" b="1" dirty="0"/>
              <a:t>información</a:t>
            </a:r>
            <a:r>
              <a:rPr lang="es-MX" sz="2000" dirty="0"/>
              <a:t>;</a:t>
            </a:r>
          </a:p>
          <a:p>
            <a:pPr lvl="0"/>
            <a:r>
              <a:rPr lang="es-MX" sz="2000" b="1" dirty="0"/>
              <a:t>oficinas</a:t>
            </a:r>
            <a:r>
              <a:rPr lang="es-MX" sz="2000" dirty="0"/>
              <a:t> para </a:t>
            </a:r>
            <a:r>
              <a:rPr lang="es-MX" sz="2000" b="1" dirty="0">
                <a:solidFill>
                  <a:srgbClr val="92D050"/>
                </a:solidFill>
              </a:rPr>
              <a:t>parlamentarios,</a:t>
            </a:r>
            <a:r>
              <a:rPr lang="es-MX" sz="2000" dirty="0"/>
              <a:t> con servicios de </a:t>
            </a:r>
            <a:r>
              <a:rPr lang="es-MX" sz="2000" b="1" dirty="0"/>
              <a:t>secretaría</a:t>
            </a:r>
            <a:r>
              <a:rPr lang="es-MX" sz="2000" dirty="0"/>
              <a:t> y </a:t>
            </a:r>
            <a:r>
              <a:rPr lang="es-MX" sz="2000" b="1" dirty="0"/>
              <a:t>documentación</a:t>
            </a:r>
            <a:r>
              <a:rPr lang="es-MX" sz="2000" dirty="0"/>
              <a:t>;</a:t>
            </a:r>
          </a:p>
          <a:p>
            <a:pPr lvl="0"/>
            <a:r>
              <a:rPr lang="es-MX" sz="2000" b="1" dirty="0"/>
              <a:t>locales </a:t>
            </a:r>
            <a:r>
              <a:rPr lang="es-MX" sz="2000" dirty="0"/>
              <a:t>y </a:t>
            </a:r>
            <a:r>
              <a:rPr lang="es-MX" sz="2000" b="1" dirty="0"/>
              <a:t>servicios</a:t>
            </a:r>
            <a:r>
              <a:rPr lang="es-MX" sz="2000" dirty="0"/>
              <a:t> para el (</a:t>
            </a:r>
            <a:r>
              <a:rPr lang="es-MX" sz="2000" dirty="0" smtClean="0"/>
              <a:t>los) principal(es) </a:t>
            </a:r>
            <a:r>
              <a:rPr lang="es-MX" sz="2000" b="1" dirty="0" smtClean="0"/>
              <a:t>partido</a:t>
            </a:r>
            <a:r>
              <a:rPr lang="es-MX" sz="2000" dirty="0" smtClean="0"/>
              <a:t>(s) </a:t>
            </a:r>
            <a:r>
              <a:rPr lang="es-MX" sz="2000" b="1" dirty="0" smtClean="0"/>
              <a:t>opositor</a:t>
            </a:r>
            <a:r>
              <a:rPr lang="es-MX" sz="2000" dirty="0" smtClean="0"/>
              <a:t>(es).</a:t>
            </a:r>
            <a:endParaRPr lang="es-MX" sz="2000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08803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0573555" cy="746975"/>
          </a:xfrm>
        </p:spPr>
        <p:txBody>
          <a:bodyPr>
            <a:no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5. Parlamento eficaz </a:t>
            </a:r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III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-1" y="862885"/>
            <a:ext cx="12192001" cy="5995115"/>
          </a:xfrm>
        </p:spPr>
        <p:txBody>
          <a:bodyPr>
            <a:normAutofit/>
          </a:bodyPr>
          <a:lstStyle/>
          <a:p>
            <a:r>
              <a:rPr lang="es-MX" sz="2000" dirty="0"/>
              <a:t>Cuando la </a:t>
            </a:r>
            <a:r>
              <a:rPr lang="es-MX" sz="2000" b="1" dirty="0"/>
              <a:t>falta </a:t>
            </a:r>
            <a:r>
              <a:rPr lang="es-MX" sz="2000" dirty="0"/>
              <a:t>de </a:t>
            </a:r>
            <a:r>
              <a:rPr lang="es-MX" sz="2000" b="1" dirty="0">
                <a:solidFill>
                  <a:srgbClr val="00B050"/>
                </a:solidFill>
              </a:rPr>
              <a:t>recursos </a:t>
            </a:r>
            <a:r>
              <a:rPr lang="es-MX" sz="2000" dirty="0"/>
              <a:t>del </a:t>
            </a:r>
            <a:r>
              <a:rPr lang="es-MX" sz="2000" b="1" dirty="0">
                <a:solidFill>
                  <a:srgbClr val="92D050"/>
                </a:solidFill>
              </a:rPr>
              <a:t>parlamento</a:t>
            </a:r>
            <a:r>
              <a:rPr lang="es-MX" sz="2000" dirty="0"/>
              <a:t> limita sus </a:t>
            </a:r>
            <a:r>
              <a:rPr lang="es-MX" sz="2000" b="1" dirty="0"/>
              <a:t>capacidades</a:t>
            </a:r>
            <a:r>
              <a:rPr lang="es-MX" sz="2000" dirty="0"/>
              <a:t>, afecta el </a:t>
            </a:r>
            <a:r>
              <a:rPr lang="es-MX" sz="2000" b="1" dirty="0"/>
              <a:t>equilibrio de poderes</a:t>
            </a:r>
            <a:r>
              <a:rPr lang="es-MX" sz="2000" dirty="0"/>
              <a:t>; la </a:t>
            </a:r>
            <a:r>
              <a:rPr lang="es-MX" sz="2000" b="1" dirty="0"/>
              <a:t>labor </a:t>
            </a:r>
            <a:r>
              <a:rPr lang="es-MX" sz="2000" dirty="0"/>
              <a:t>de </a:t>
            </a:r>
            <a:r>
              <a:rPr lang="es-MX" sz="2000" b="1" dirty="0"/>
              <a:t>control </a:t>
            </a:r>
            <a:r>
              <a:rPr lang="es-MX" sz="2000" dirty="0"/>
              <a:t>es </a:t>
            </a:r>
            <a:r>
              <a:rPr lang="es-MX" sz="2000" u="sng" dirty="0"/>
              <a:t>menos rigurosa</a:t>
            </a:r>
            <a:r>
              <a:rPr lang="es-MX" sz="2000" dirty="0"/>
              <a:t>; los </a:t>
            </a:r>
            <a:r>
              <a:rPr lang="es-MX" sz="2000" b="1" dirty="0">
                <a:solidFill>
                  <a:srgbClr val="92D050"/>
                </a:solidFill>
              </a:rPr>
              <a:t>parlamentarios</a:t>
            </a:r>
            <a:r>
              <a:rPr lang="es-MX" sz="2000" dirty="0"/>
              <a:t> dependen </a:t>
            </a:r>
            <a:r>
              <a:rPr lang="es-MX" sz="2000" dirty="0" smtClean="0"/>
              <a:t>del </a:t>
            </a:r>
            <a:r>
              <a:rPr lang="es-MX" sz="2000" b="1" dirty="0"/>
              <a:t>personal gubernamental</a:t>
            </a:r>
            <a:r>
              <a:rPr lang="es-MX" sz="2000" dirty="0"/>
              <a:t>, el cual tiene </a:t>
            </a:r>
            <a:r>
              <a:rPr lang="es-MX" sz="2000" b="1" dirty="0"/>
              <a:t>lealtad</a:t>
            </a:r>
            <a:r>
              <a:rPr lang="es-MX" sz="2000" dirty="0"/>
              <a:t> hacia el </a:t>
            </a:r>
            <a:r>
              <a:rPr lang="es-MX" sz="2000" b="1" dirty="0"/>
              <a:t>ejecutivo</a:t>
            </a:r>
            <a:r>
              <a:rPr lang="es-MX" sz="2000" dirty="0"/>
              <a:t>; los </a:t>
            </a:r>
            <a:r>
              <a:rPr lang="es-MX" sz="2000" b="1" dirty="0"/>
              <a:t>gobiernos</a:t>
            </a:r>
            <a:r>
              <a:rPr lang="es-MX" sz="2000" dirty="0"/>
              <a:t> pueden elaborar </a:t>
            </a:r>
            <a:r>
              <a:rPr lang="es-MX" sz="2000" b="1" dirty="0"/>
              <a:t>políticas y legislación </a:t>
            </a:r>
            <a:r>
              <a:rPr lang="es-MX" sz="2000" dirty="0"/>
              <a:t>pasando por alto al </a:t>
            </a:r>
            <a:r>
              <a:rPr lang="es-MX" sz="2000" b="1" dirty="0" smtClean="0">
                <a:solidFill>
                  <a:srgbClr val="92D050"/>
                </a:solidFill>
              </a:rPr>
              <a:t>parlamento</a:t>
            </a:r>
            <a:r>
              <a:rPr lang="es-MX" sz="2000" dirty="0" smtClean="0"/>
              <a:t>.</a:t>
            </a:r>
          </a:p>
          <a:p>
            <a:pPr marL="0" indent="0">
              <a:buNone/>
            </a:pPr>
            <a:endParaRPr lang="es-MX" sz="1050" dirty="0" smtClean="0"/>
          </a:p>
          <a:p>
            <a:r>
              <a:rPr lang="es-MX" sz="2000" dirty="0" smtClean="0"/>
              <a:t>La </a:t>
            </a:r>
            <a:r>
              <a:rPr lang="es-MX" sz="2000" b="1" dirty="0"/>
              <a:t>opinión pública </a:t>
            </a:r>
            <a:r>
              <a:rPr lang="es-MX" sz="2000" b="1" dirty="0">
                <a:solidFill>
                  <a:srgbClr val="FF0000"/>
                </a:solidFill>
              </a:rPr>
              <a:t>no</a:t>
            </a:r>
            <a:r>
              <a:rPr lang="es-MX" sz="2000" dirty="0"/>
              <a:t> percibirá la </a:t>
            </a:r>
            <a:r>
              <a:rPr lang="es-MX" sz="2000" b="1" dirty="0"/>
              <a:t>utilidad</a:t>
            </a:r>
            <a:r>
              <a:rPr lang="es-MX" sz="2000" dirty="0"/>
              <a:t> y </a:t>
            </a:r>
            <a:r>
              <a:rPr lang="es-MX" sz="2000" b="1" dirty="0"/>
              <a:t>pertinencia </a:t>
            </a:r>
            <a:r>
              <a:rPr lang="es-MX" sz="2000" dirty="0"/>
              <a:t>del </a:t>
            </a:r>
            <a:r>
              <a:rPr lang="es-MX" sz="2000" b="1" dirty="0">
                <a:solidFill>
                  <a:srgbClr val="92D050"/>
                </a:solidFill>
              </a:rPr>
              <a:t>poder legislativo</a:t>
            </a:r>
            <a:r>
              <a:rPr lang="es-MX" sz="2000" dirty="0"/>
              <a:t>, </a:t>
            </a:r>
            <a:r>
              <a:rPr lang="es-MX" sz="2000" b="1" dirty="0">
                <a:solidFill>
                  <a:srgbClr val="FF0000"/>
                </a:solidFill>
              </a:rPr>
              <a:t>ni</a:t>
            </a:r>
            <a:r>
              <a:rPr lang="es-MX" sz="2000" dirty="0"/>
              <a:t> la </a:t>
            </a:r>
            <a:r>
              <a:rPr lang="es-MX" sz="2000" b="1" dirty="0"/>
              <a:t>función </a:t>
            </a:r>
            <a:r>
              <a:rPr lang="es-MX" sz="2000" dirty="0"/>
              <a:t>que desempeña, lo que </a:t>
            </a:r>
            <a:r>
              <a:rPr lang="es-MX" sz="2000" b="1" dirty="0"/>
              <a:t>menoscaba</a:t>
            </a:r>
            <a:r>
              <a:rPr lang="es-MX" sz="2000" dirty="0"/>
              <a:t> la </a:t>
            </a:r>
            <a:r>
              <a:rPr lang="es-MX" sz="2000" b="1" dirty="0"/>
              <a:t>posibilidad</a:t>
            </a:r>
            <a:r>
              <a:rPr lang="es-MX" sz="2000" dirty="0"/>
              <a:t> de obtener </a:t>
            </a:r>
            <a:r>
              <a:rPr lang="es-MX" sz="2000" b="1" dirty="0">
                <a:solidFill>
                  <a:srgbClr val="00B050"/>
                </a:solidFill>
              </a:rPr>
              <a:t>más recursos </a:t>
            </a:r>
            <a:r>
              <a:rPr lang="es-MX" sz="2000" dirty="0"/>
              <a:t>de un </a:t>
            </a:r>
            <a:r>
              <a:rPr lang="es-MX" sz="2000" b="1" dirty="0"/>
              <a:t>presupuesto nacional </a:t>
            </a:r>
            <a:r>
              <a:rPr lang="es-MX" sz="2000" b="1" dirty="0" smtClean="0"/>
              <a:t>limitado</a:t>
            </a:r>
            <a:r>
              <a:rPr lang="es-MX" sz="2000" dirty="0" smtClean="0"/>
              <a:t>.</a:t>
            </a:r>
          </a:p>
          <a:p>
            <a:pPr marL="0" indent="0">
              <a:buNone/>
            </a:pPr>
            <a:endParaRPr lang="es-MX" sz="1050" dirty="0"/>
          </a:p>
          <a:p>
            <a:r>
              <a:rPr lang="es-MX" sz="2000" dirty="0" smtClean="0"/>
              <a:t>Muchos </a:t>
            </a:r>
            <a:r>
              <a:rPr lang="es-MX" sz="2000" b="1" dirty="0">
                <a:solidFill>
                  <a:srgbClr val="92D050"/>
                </a:solidFill>
              </a:rPr>
              <a:t>parlamentos</a:t>
            </a:r>
            <a:r>
              <a:rPr lang="es-MX" sz="2000" dirty="0"/>
              <a:t> han desarrollado </a:t>
            </a:r>
            <a:r>
              <a:rPr lang="es-MX" sz="2000" b="1" dirty="0"/>
              <a:t>estrategias </a:t>
            </a:r>
            <a:r>
              <a:rPr lang="es-MX" sz="2000" dirty="0"/>
              <a:t>para </a:t>
            </a:r>
            <a:r>
              <a:rPr lang="es-MX" sz="2000" b="1" dirty="0"/>
              <a:t>compensar </a:t>
            </a:r>
            <a:r>
              <a:rPr lang="es-MX" sz="2000" dirty="0"/>
              <a:t>las </a:t>
            </a:r>
            <a:r>
              <a:rPr lang="es-MX" sz="2000" b="1" dirty="0"/>
              <a:t>limitaciones </a:t>
            </a:r>
            <a:r>
              <a:rPr lang="es-MX" sz="2000" dirty="0"/>
              <a:t>de </a:t>
            </a:r>
            <a:r>
              <a:rPr lang="es-MX" sz="2000" b="1" dirty="0"/>
              <a:t>recursos</a:t>
            </a:r>
            <a:r>
              <a:rPr lang="es-MX" sz="2000" b="1" dirty="0" smtClean="0"/>
              <a:t>:</a:t>
            </a:r>
          </a:p>
          <a:p>
            <a:pPr marL="0" indent="0">
              <a:buNone/>
            </a:pPr>
            <a:endParaRPr lang="es-MX" sz="1050" dirty="0"/>
          </a:p>
          <a:p>
            <a:pPr lvl="0"/>
            <a:r>
              <a:rPr lang="es-MX" sz="2000" b="1" dirty="0"/>
              <a:t>formación </a:t>
            </a:r>
            <a:r>
              <a:rPr lang="es-MX" sz="2000" dirty="0"/>
              <a:t>más eficaz para </a:t>
            </a:r>
            <a:r>
              <a:rPr lang="es-MX" sz="2000" b="1" dirty="0">
                <a:solidFill>
                  <a:srgbClr val="92D050"/>
                </a:solidFill>
              </a:rPr>
              <a:t>parlamentarios</a:t>
            </a:r>
            <a:r>
              <a:rPr lang="es-MX" sz="2000" dirty="0"/>
              <a:t>, con </a:t>
            </a:r>
            <a:r>
              <a:rPr lang="es-MX" sz="2000" b="1" dirty="0"/>
              <a:t>mayor especialización</a:t>
            </a:r>
            <a:r>
              <a:rPr lang="es-MX" sz="2000" dirty="0"/>
              <a:t>;</a:t>
            </a:r>
          </a:p>
          <a:p>
            <a:pPr lvl="0"/>
            <a:r>
              <a:rPr lang="es-MX" sz="2000" b="1" dirty="0"/>
              <a:t>utilización sistemática </a:t>
            </a:r>
            <a:r>
              <a:rPr lang="es-MX" sz="2000" dirty="0"/>
              <a:t>de </a:t>
            </a:r>
            <a:r>
              <a:rPr lang="es-MX" sz="2000" b="1" dirty="0"/>
              <a:t>expertos </a:t>
            </a:r>
            <a:r>
              <a:rPr lang="es-MX" sz="2000" dirty="0"/>
              <a:t>de la </a:t>
            </a:r>
            <a:r>
              <a:rPr lang="es-MX" sz="2000" b="1" dirty="0"/>
              <a:t>sociedad civil </a:t>
            </a:r>
            <a:r>
              <a:rPr lang="es-MX" sz="2000" dirty="0"/>
              <a:t>y </a:t>
            </a:r>
            <a:r>
              <a:rPr lang="es-MX" sz="2000" b="1" dirty="0"/>
              <a:t>universidades</a:t>
            </a:r>
            <a:r>
              <a:rPr lang="es-MX" sz="2000" dirty="0"/>
              <a:t>, para contribuir a la labor de </a:t>
            </a:r>
            <a:r>
              <a:rPr lang="es-MX" sz="2000" b="1" dirty="0"/>
              <a:t>comisiones </a:t>
            </a:r>
            <a:r>
              <a:rPr lang="es-MX" sz="2000" dirty="0"/>
              <a:t>y </a:t>
            </a:r>
            <a:r>
              <a:rPr lang="es-MX" sz="2000" b="1" dirty="0">
                <a:solidFill>
                  <a:srgbClr val="92D050"/>
                </a:solidFill>
              </a:rPr>
              <a:t>grupos parlamentarios</a:t>
            </a:r>
            <a:r>
              <a:rPr lang="es-MX" sz="2000" dirty="0"/>
              <a:t>;</a:t>
            </a:r>
          </a:p>
          <a:p>
            <a:pPr lvl="0"/>
            <a:r>
              <a:rPr lang="es-MX" sz="2000" b="1" dirty="0"/>
              <a:t>programas </a:t>
            </a:r>
            <a:r>
              <a:rPr lang="es-MX" sz="2000" dirty="0"/>
              <a:t>de </a:t>
            </a:r>
            <a:r>
              <a:rPr lang="es-MX" sz="2000" b="1" dirty="0"/>
              <a:t>pasantías</a:t>
            </a:r>
            <a:r>
              <a:rPr lang="es-MX" sz="2000" dirty="0"/>
              <a:t> para complementar los </a:t>
            </a:r>
            <a:r>
              <a:rPr lang="es-MX" sz="2000" b="1" dirty="0">
                <a:solidFill>
                  <a:srgbClr val="92D050"/>
                </a:solidFill>
              </a:rPr>
              <a:t>recursos parlamentarios</a:t>
            </a:r>
            <a:r>
              <a:rPr lang="es-MX" sz="2000" dirty="0"/>
              <a:t>;</a:t>
            </a:r>
          </a:p>
          <a:p>
            <a:pPr lvl="0"/>
            <a:r>
              <a:rPr lang="es-MX" sz="2000" b="1" dirty="0"/>
              <a:t>servicios e</a:t>
            </a:r>
            <a:r>
              <a:rPr lang="es-MX" sz="2000" dirty="0"/>
              <a:t>n </a:t>
            </a:r>
            <a:r>
              <a:rPr lang="es-MX" sz="2000" b="1" dirty="0"/>
              <a:t>línea </a:t>
            </a:r>
            <a:r>
              <a:rPr lang="es-MX" sz="2000" dirty="0"/>
              <a:t>para mejorar </a:t>
            </a:r>
            <a:r>
              <a:rPr lang="es-MX" sz="2000" dirty="0" smtClean="0"/>
              <a:t>la </a:t>
            </a:r>
            <a:r>
              <a:rPr lang="es-MX" sz="2000" b="1" dirty="0" smtClean="0"/>
              <a:t>documentación</a:t>
            </a:r>
            <a:r>
              <a:rPr lang="es-MX" sz="2000" dirty="0" smtClean="0"/>
              <a:t> </a:t>
            </a:r>
            <a:r>
              <a:rPr lang="es-MX" sz="2000" dirty="0"/>
              <a:t>e </a:t>
            </a:r>
            <a:r>
              <a:rPr lang="es-MX" sz="2000" b="1" dirty="0"/>
              <a:t>información</a:t>
            </a:r>
            <a:r>
              <a:rPr lang="es-MX" sz="2000" dirty="0"/>
              <a:t>, incluyendo </a:t>
            </a:r>
            <a:r>
              <a:rPr lang="es-MX" sz="2000" b="1" dirty="0"/>
              <a:t>biblioteca.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29793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65915"/>
          </a:xfrm>
        </p:spPr>
        <p:txBody>
          <a:bodyPr>
            <a:normAutofit/>
          </a:bodyPr>
          <a:lstStyle/>
          <a:p>
            <a:r>
              <a:rPr lang="es-MX" sz="3200" b="1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Total </a:t>
            </a:r>
            <a:r>
              <a:rPr lang="es-MX" sz="32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empleados parlamentarios (primeros y últimos 5 países) </a:t>
            </a:r>
            <a:endParaRPr lang="es-MX" sz="3200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11" name="Marcador de contenid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2922569"/>
              </p:ext>
            </p:extLst>
          </p:nvPr>
        </p:nvGraphicFramePr>
        <p:xfrm>
          <a:off x="1" y="850006"/>
          <a:ext cx="12192000" cy="59978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  <a:gridCol w="4064000"/>
              </a:tblGrid>
              <a:tr h="6187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País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Total de empleados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en parlamento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Personal por parlamentario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853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EUA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15,907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29.73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752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México</a:t>
                      </a:r>
                      <a:endParaRPr lang="es-MX" sz="2000" dirty="0">
                        <a:solidFill>
                          <a:srgbClr val="FF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 7,257</a:t>
                      </a:r>
                      <a:endParaRPr lang="es-MX" sz="2000" dirty="0">
                        <a:solidFill>
                          <a:srgbClr val="FF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11.56</a:t>
                      </a:r>
                      <a:endParaRPr lang="es-MX" sz="2000" dirty="0">
                        <a:solidFill>
                          <a:srgbClr val="FF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5358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Filipinas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3,922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12.90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853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Indonesia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3,734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6.67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853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India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3,691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4.67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853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Nauru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   18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1.00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853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Andorra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   15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0.54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853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San Vicente y las Granadinas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    8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0.38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853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Liechtenstein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    7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0.28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853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Tuvalu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    5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0.33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853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Promedio mundial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862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3.76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881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23582"/>
          </a:xfrm>
        </p:spPr>
        <p:txBody>
          <a:bodyPr>
            <a:normAutofit fontScale="90000"/>
          </a:bodyPr>
          <a:lstStyle/>
          <a:p>
            <a:r>
              <a:rPr lang="es-MX" sz="32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No. de parlamentos de acuerdo con la cantidad de personal parlamentario </a:t>
            </a:r>
            <a:endParaRPr lang="es-MX" sz="3200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0762834"/>
              </p:ext>
            </p:extLst>
          </p:nvPr>
        </p:nvGraphicFramePr>
        <p:xfrm>
          <a:off x="1" y="1173707"/>
          <a:ext cx="12192000" cy="56842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  <a:gridCol w="4064000"/>
              </a:tblGrid>
              <a:tr h="6315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 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Número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%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6315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Menos de 50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13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11.61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6315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51-100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13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11.61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6315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101-200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12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10.71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6315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201-500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30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26.79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6315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501-1,000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22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19.64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6315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1,001-2,000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9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8.04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6315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Más de 2,000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13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11.61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6315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Total 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112</a:t>
                      </a:r>
                      <a:endParaRPr lang="es-MX" sz="20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100.00</a:t>
                      </a:r>
                      <a:endParaRPr lang="es-MX" sz="20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603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0122794" cy="1043189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5. Parlamento eficaz </a:t>
            </a:r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IV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824248"/>
            <a:ext cx="12192000" cy="60337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s-MX" sz="1200" dirty="0" smtClean="0"/>
          </a:p>
          <a:p>
            <a:r>
              <a:rPr lang="es-MX" sz="2400" dirty="0" smtClean="0"/>
              <a:t>La </a:t>
            </a:r>
            <a:r>
              <a:rPr lang="es-MX" sz="2400" b="1" dirty="0"/>
              <a:t>asistencia exterior </a:t>
            </a:r>
            <a:r>
              <a:rPr lang="es-MX" sz="2400" dirty="0"/>
              <a:t>puede </a:t>
            </a:r>
            <a:r>
              <a:rPr lang="es-MX" sz="2400" b="1" dirty="0"/>
              <a:t>prestar ayuda </a:t>
            </a:r>
            <a:r>
              <a:rPr lang="es-MX" sz="2400" dirty="0"/>
              <a:t>a </a:t>
            </a:r>
            <a:r>
              <a:rPr lang="es-MX" sz="2400" b="1" dirty="0"/>
              <a:t>democracias emergentes</a:t>
            </a:r>
            <a:r>
              <a:rPr lang="es-MX" sz="2400" dirty="0"/>
              <a:t>, mediante </a:t>
            </a:r>
            <a:r>
              <a:rPr lang="es-MX" sz="2400" b="1" dirty="0"/>
              <a:t>programas</a:t>
            </a:r>
            <a:r>
              <a:rPr lang="es-MX" sz="2400" dirty="0"/>
              <a:t> de </a:t>
            </a:r>
            <a:r>
              <a:rPr lang="es-MX" sz="2400" b="1" dirty="0"/>
              <a:t>capacitación</a:t>
            </a:r>
            <a:r>
              <a:rPr lang="es-MX" sz="2400" dirty="0"/>
              <a:t> para </a:t>
            </a:r>
            <a:r>
              <a:rPr lang="es-MX" sz="2400" b="1" dirty="0">
                <a:solidFill>
                  <a:srgbClr val="92D050"/>
                </a:solidFill>
              </a:rPr>
              <a:t>parlamentarios</a:t>
            </a:r>
            <a:r>
              <a:rPr lang="es-MX" sz="2400" dirty="0"/>
              <a:t> y </a:t>
            </a:r>
            <a:r>
              <a:rPr lang="es-MX" sz="2400" b="1" dirty="0" smtClean="0"/>
              <a:t>personal.</a:t>
            </a:r>
          </a:p>
          <a:p>
            <a:pPr marL="0" indent="0">
              <a:buNone/>
            </a:pPr>
            <a:endParaRPr lang="es-MX" sz="1500" dirty="0"/>
          </a:p>
          <a:p>
            <a:r>
              <a:rPr lang="es-MX" sz="2400" dirty="0" smtClean="0"/>
              <a:t>La </a:t>
            </a:r>
            <a:r>
              <a:rPr lang="es-MX" sz="2400" b="1" dirty="0"/>
              <a:t>UIP </a:t>
            </a:r>
            <a:r>
              <a:rPr lang="es-MX" sz="2400" dirty="0"/>
              <a:t>y </a:t>
            </a:r>
            <a:r>
              <a:rPr lang="es-MX" sz="2400" b="1" dirty="0">
                <a:solidFill>
                  <a:srgbClr val="00B0F0"/>
                </a:solidFill>
              </a:rPr>
              <a:t>organismos internacionales </a:t>
            </a:r>
            <a:r>
              <a:rPr lang="es-MX" sz="2400" dirty="0"/>
              <a:t>de desarrollo </a:t>
            </a:r>
            <a:r>
              <a:rPr lang="es-MX" sz="2400" b="1" dirty="0"/>
              <a:t>prestan </a:t>
            </a:r>
            <a:r>
              <a:rPr lang="es-MX" sz="2400" b="1" dirty="0" smtClean="0"/>
              <a:t>apoyo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1600" dirty="0"/>
          </a:p>
          <a:p>
            <a:r>
              <a:rPr lang="es-MX" sz="2400" b="1" dirty="0" smtClean="0">
                <a:solidFill>
                  <a:srgbClr val="FF0000"/>
                </a:solidFill>
              </a:rPr>
              <a:t>No </a:t>
            </a:r>
            <a:r>
              <a:rPr lang="es-MX" sz="2400" dirty="0"/>
              <a:t>obstante, la </a:t>
            </a:r>
            <a:r>
              <a:rPr lang="es-MX" sz="2400" b="1" dirty="0"/>
              <a:t>ayuda externa </a:t>
            </a:r>
            <a:r>
              <a:rPr lang="es-MX" sz="2400" b="1" dirty="0">
                <a:solidFill>
                  <a:srgbClr val="FF0000"/>
                </a:solidFill>
              </a:rPr>
              <a:t>no</a:t>
            </a:r>
            <a:r>
              <a:rPr lang="es-MX" sz="2400" dirty="0"/>
              <a:t> es </a:t>
            </a:r>
            <a:r>
              <a:rPr lang="es-MX" sz="2400" b="1" dirty="0"/>
              <a:t>sustituto</a:t>
            </a:r>
            <a:r>
              <a:rPr lang="es-MX" sz="2400" dirty="0"/>
              <a:t> de una </a:t>
            </a:r>
            <a:r>
              <a:rPr lang="es-MX" sz="2400" b="1" dirty="0"/>
              <a:t>dotación permanente </a:t>
            </a:r>
            <a:r>
              <a:rPr lang="es-MX" sz="2400" dirty="0"/>
              <a:t>de </a:t>
            </a:r>
            <a:r>
              <a:rPr lang="es-MX" sz="2400" b="1" dirty="0">
                <a:solidFill>
                  <a:srgbClr val="00B050"/>
                </a:solidFill>
              </a:rPr>
              <a:t>recursos</a:t>
            </a:r>
            <a:r>
              <a:rPr lang="es-MX" sz="2400" dirty="0"/>
              <a:t> del </a:t>
            </a:r>
            <a:r>
              <a:rPr lang="es-MX" sz="2400" b="1" dirty="0"/>
              <a:t>presupuesto nacional</a:t>
            </a:r>
            <a:r>
              <a:rPr lang="es-MX" sz="2400" dirty="0"/>
              <a:t>. </a:t>
            </a:r>
            <a:endParaRPr lang="es-MX" sz="2400" dirty="0" smtClean="0"/>
          </a:p>
          <a:p>
            <a:pPr marL="0" indent="0">
              <a:buNone/>
            </a:pPr>
            <a:endParaRPr lang="es-MX" sz="1600" dirty="0"/>
          </a:p>
          <a:p>
            <a:r>
              <a:rPr lang="es-MX" sz="2400" dirty="0" smtClean="0"/>
              <a:t>Un </a:t>
            </a:r>
            <a:r>
              <a:rPr lang="es-MX" sz="2400" b="1" dirty="0"/>
              <a:t>estudio</a:t>
            </a:r>
            <a:r>
              <a:rPr lang="es-MX" sz="2400" dirty="0"/>
              <a:t> </a:t>
            </a:r>
            <a:r>
              <a:rPr lang="es-MX" sz="2400" dirty="0" smtClean="0"/>
              <a:t>de la </a:t>
            </a:r>
            <a:r>
              <a:rPr lang="es-MX" sz="2400" b="1" dirty="0" smtClean="0"/>
              <a:t>UIP</a:t>
            </a:r>
            <a:r>
              <a:rPr lang="es-MX" sz="2400" dirty="0" smtClean="0"/>
              <a:t> </a:t>
            </a:r>
            <a:r>
              <a:rPr lang="es-MX" sz="2400" b="1" dirty="0" smtClean="0">
                <a:solidFill>
                  <a:srgbClr val="00B050"/>
                </a:solidFill>
              </a:rPr>
              <a:t>sobre </a:t>
            </a:r>
            <a:r>
              <a:rPr lang="es-MX" sz="2400" b="1" dirty="0">
                <a:solidFill>
                  <a:srgbClr val="00B050"/>
                </a:solidFill>
              </a:rPr>
              <a:t>costes parlamentarios </a:t>
            </a:r>
            <a:r>
              <a:rPr lang="es-MX" sz="2400" dirty="0" smtClean="0"/>
              <a:t>en </a:t>
            </a:r>
            <a:r>
              <a:rPr lang="es-MX" sz="2400" b="1" dirty="0"/>
              <a:t>1999</a:t>
            </a:r>
            <a:r>
              <a:rPr lang="es-MX" sz="2400" dirty="0"/>
              <a:t> indicó que, en </a:t>
            </a:r>
            <a:r>
              <a:rPr lang="es-MX" sz="2400" b="1" dirty="0"/>
              <a:t>52 </a:t>
            </a:r>
            <a:r>
              <a:rPr lang="es-MX" sz="2400" b="1" dirty="0">
                <a:solidFill>
                  <a:srgbClr val="92D050"/>
                </a:solidFill>
              </a:rPr>
              <a:t>parlamentos</a:t>
            </a:r>
            <a:r>
              <a:rPr lang="es-MX" sz="2400" dirty="0"/>
              <a:t>, el </a:t>
            </a:r>
            <a:r>
              <a:rPr lang="es-MX" sz="2400" b="1" dirty="0"/>
              <a:t>presupuesto estatal </a:t>
            </a:r>
            <a:r>
              <a:rPr lang="es-MX" sz="2400" dirty="0"/>
              <a:t>iba del </a:t>
            </a:r>
            <a:r>
              <a:rPr lang="es-MX" sz="2400" b="1" dirty="0"/>
              <a:t>0.01%</a:t>
            </a:r>
            <a:r>
              <a:rPr lang="es-MX" sz="2400" dirty="0"/>
              <a:t> (</a:t>
            </a:r>
            <a:r>
              <a:rPr lang="es-MX" sz="2400" b="1" dirty="0">
                <a:solidFill>
                  <a:srgbClr val="FF0000"/>
                </a:solidFill>
              </a:rPr>
              <a:t>Dinamarca</a:t>
            </a:r>
            <a:r>
              <a:rPr lang="es-MX" sz="2400" dirty="0"/>
              <a:t>) al </a:t>
            </a:r>
            <a:r>
              <a:rPr lang="es-MX" sz="2400" b="1" dirty="0"/>
              <a:t>1.6% </a:t>
            </a:r>
            <a:r>
              <a:rPr lang="es-MX" sz="2400" dirty="0"/>
              <a:t>(</a:t>
            </a:r>
            <a:r>
              <a:rPr lang="es-MX" sz="2400" b="1" dirty="0">
                <a:solidFill>
                  <a:srgbClr val="00B0F0"/>
                </a:solidFill>
              </a:rPr>
              <a:t>Grecia</a:t>
            </a:r>
            <a:r>
              <a:rPr lang="es-MX" sz="2400" dirty="0" smtClean="0"/>
              <a:t>).</a:t>
            </a:r>
          </a:p>
          <a:p>
            <a:pPr marL="0" indent="0">
              <a:buNone/>
            </a:pPr>
            <a:endParaRPr lang="es-MX" sz="1600" dirty="0"/>
          </a:p>
          <a:p>
            <a:r>
              <a:rPr lang="es-MX" sz="2400" dirty="0" smtClean="0"/>
              <a:t>Dada </a:t>
            </a:r>
            <a:r>
              <a:rPr lang="es-MX" sz="2400" dirty="0"/>
              <a:t>su importancia, los </a:t>
            </a:r>
            <a:r>
              <a:rPr lang="es-MX" sz="2400" b="1" dirty="0">
                <a:solidFill>
                  <a:srgbClr val="92D050"/>
                </a:solidFill>
              </a:rPr>
              <a:t>parlamentos</a:t>
            </a:r>
            <a:r>
              <a:rPr lang="es-MX" sz="2400" dirty="0"/>
              <a:t> </a:t>
            </a:r>
            <a:r>
              <a:rPr lang="es-MX" sz="2400" b="1" dirty="0">
                <a:solidFill>
                  <a:srgbClr val="FF0000"/>
                </a:solidFill>
              </a:rPr>
              <a:t>no</a:t>
            </a:r>
            <a:r>
              <a:rPr lang="es-MX" sz="2400" dirty="0"/>
              <a:t> </a:t>
            </a:r>
            <a:r>
              <a:rPr lang="es-MX" sz="2400" dirty="0" smtClean="0"/>
              <a:t>son, en términos generales, </a:t>
            </a:r>
            <a:r>
              <a:rPr lang="es-MX" sz="2400" b="1" dirty="0"/>
              <a:t>instituciones dispendiosas</a:t>
            </a:r>
            <a:r>
              <a:rPr lang="es-MX" sz="2400" dirty="0"/>
              <a:t>.</a:t>
            </a:r>
          </a:p>
          <a:p>
            <a:r>
              <a:rPr lang="es-MX" sz="2400" dirty="0"/>
              <a:t> 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31896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274002" cy="901521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5. Parlamento eficaz </a:t>
            </a:r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V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-1" y="901521"/>
            <a:ext cx="12286445" cy="5956479"/>
          </a:xfrm>
        </p:spPr>
        <p:txBody>
          <a:bodyPr>
            <a:normAutofit/>
          </a:bodyPr>
          <a:lstStyle/>
          <a:p>
            <a:r>
              <a:rPr lang="es-MX" sz="2000" dirty="0"/>
              <a:t>Los </a:t>
            </a:r>
            <a:r>
              <a:rPr lang="es-MX" sz="2000" b="1" dirty="0">
                <a:solidFill>
                  <a:srgbClr val="92D050"/>
                </a:solidFill>
              </a:rPr>
              <a:t>parlamentos</a:t>
            </a:r>
            <a:r>
              <a:rPr lang="es-MX" sz="2000" dirty="0"/>
              <a:t> deben </a:t>
            </a:r>
            <a:r>
              <a:rPr lang="es-MX" sz="2000" b="1" dirty="0"/>
              <a:t>organizarse</a:t>
            </a:r>
            <a:r>
              <a:rPr lang="es-MX" sz="2000" dirty="0"/>
              <a:t> de </a:t>
            </a:r>
            <a:r>
              <a:rPr lang="es-MX" sz="2000" b="1" dirty="0"/>
              <a:t>forma independiente </a:t>
            </a:r>
            <a:r>
              <a:rPr lang="es-MX" sz="2000" dirty="0"/>
              <a:t>del </a:t>
            </a:r>
            <a:r>
              <a:rPr lang="es-MX" sz="2000" b="1" dirty="0"/>
              <a:t>ejecutivo</a:t>
            </a:r>
            <a:r>
              <a:rPr lang="es-MX" sz="2000" dirty="0"/>
              <a:t>, inclusive en su </a:t>
            </a:r>
            <a:r>
              <a:rPr lang="es-MX" sz="2000" b="1" dirty="0"/>
              <a:t>calendario de trabajo </a:t>
            </a:r>
            <a:r>
              <a:rPr lang="es-MX" sz="2000" dirty="0"/>
              <a:t>y la posibilidad de llamar a </a:t>
            </a:r>
            <a:r>
              <a:rPr lang="es-MX" sz="2000" b="1" dirty="0"/>
              <a:t>sesiones extraordinarias</a:t>
            </a:r>
            <a:r>
              <a:rPr lang="es-MX" sz="2000" dirty="0" smtClean="0"/>
              <a:t>.</a:t>
            </a:r>
          </a:p>
          <a:p>
            <a:pPr marL="0" indent="0">
              <a:buNone/>
            </a:pPr>
            <a:endParaRPr lang="es-MX" sz="1000" dirty="0" smtClean="0"/>
          </a:p>
          <a:p>
            <a:r>
              <a:rPr lang="es-MX" sz="2000" b="1" dirty="0"/>
              <a:t>Prácticamente</a:t>
            </a:r>
            <a:r>
              <a:rPr lang="es-MX" sz="2000" dirty="0"/>
              <a:t> en todos los </a:t>
            </a:r>
            <a:r>
              <a:rPr lang="es-MX" sz="2000" b="1" dirty="0"/>
              <a:t>Estados</a:t>
            </a:r>
            <a:r>
              <a:rPr lang="es-MX" sz="2000" dirty="0"/>
              <a:t>, el </a:t>
            </a:r>
            <a:r>
              <a:rPr lang="es-MX" sz="2000" b="1" dirty="0"/>
              <a:t>principio </a:t>
            </a:r>
            <a:r>
              <a:rPr lang="es-MX" sz="2000" dirty="0" smtClean="0"/>
              <a:t>de </a:t>
            </a:r>
            <a:r>
              <a:rPr lang="es-MX" sz="2000" b="1" dirty="0">
                <a:solidFill>
                  <a:srgbClr val="92D050"/>
                </a:solidFill>
              </a:rPr>
              <a:t>autonomía parlamentaria</a:t>
            </a:r>
            <a:r>
              <a:rPr lang="es-MX" sz="2000" dirty="0"/>
              <a:t> está </a:t>
            </a:r>
            <a:r>
              <a:rPr lang="es-MX" sz="2000" b="1" dirty="0"/>
              <a:t>formalmente reconocido </a:t>
            </a:r>
            <a:r>
              <a:rPr lang="es-MX" sz="2000" dirty="0"/>
              <a:t>en las </a:t>
            </a:r>
            <a:r>
              <a:rPr lang="es-MX" sz="2000" b="1" dirty="0"/>
              <a:t>disposiciones constitucionales</a:t>
            </a:r>
            <a:r>
              <a:rPr lang="es-MX" sz="2000" dirty="0"/>
              <a:t>, que en la </a:t>
            </a:r>
            <a:r>
              <a:rPr lang="es-MX" sz="2000" b="1" dirty="0"/>
              <a:t>práctica</a:t>
            </a:r>
            <a:r>
              <a:rPr lang="es-MX" sz="2000" dirty="0"/>
              <a:t>, involucra </a:t>
            </a:r>
            <a:r>
              <a:rPr lang="es-MX" sz="2000" b="1" dirty="0"/>
              <a:t>diferentes aspectos</a:t>
            </a:r>
            <a:r>
              <a:rPr lang="es-MX" sz="2000" dirty="0" smtClean="0"/>
              <a:t>:</a:t>
            </a:r>
          </a:p>
          <a:p>
            <a:pPr marL="0" indent="0">
              <a:buNone/>
            </a:pPr>
            <a:endParaRPr lang="es-MX" sz="1200" dirty="0" smtClean="0"/>
          </a:p>
          <a:p>
            <a:pPr lvl="0"/>
            <a:r>
              <a:rPr lang="es-MX" sz="2000" b="1" dirty="0"/>
              <a:t>contratación</a:t>
            </a:r>
            <a:r>
              <a:rPr lang="es-MX" sz="2000" dirty="0"/>
              <a:t> y </a:t>
            </a:r>
            <a:r>
              <a:rPr lang="es-MX" sz="2000" b="1" dirty="0"/>
              <a:t>responsabilidad </a:t>
            </a:r>
            <a:r>
              <a:rPr lang="es-MX" sz="2000" dirty="0"/>
              <a:t>del </a:t>
            </a:r>
            <a:r>
              <a:rPr lang="es-MX" sz="2000" b="1" dirty="0">
                <a:solidFill>
                  <a:srgbClr val="92D050"/>
                </a:solidFill>
              </a:rPr>
              <a:t>personal parlamentario</a:t>
            </a:r>
            <a:r>
              <a:rPr lang="es-MX" sz="2000" dirty="0"/>
              <a:t>;</a:t>
            </a:r>
          </a:p>
          <a:p>
            <a:pPr lvl="0"/>
            <a:r>
              <a:rPr lang="es-MX" sz="2000" b="1" dirty="0"/>
              <a:t>control</a:t>
            </a:r>
            <a:r>
              <a:rPr lang="es-MX" sz="2000" dirty="0"/>
              <a:t> de su </a:t>
            </a:r>
            <a:r>
              <a:rPr lang="es-MX" sz="2000" b="1" dirty="0">
                <a:solidFill>
                  <a:srgbClr val="00B050"/>
                </a:solidFill>
              </a:rPr>
              <a:t>presupuesto</a:t>
            </a:r>
            <a:r>
              <a:rPr lang="es-MX" sz="2000" dirty="0"/>
              <a:t>;</a:t>
            </a:r>
          </a:p>
          <a:p>
            <a:pPr lvl="0"/>
            <a:r>
              <a:rPr lang="es-MX" sz="2000" b="1" dirty="0"/>
              <a:t>organización</a:t>
            </a:r>
            <a:r>
              <a:rPr lang="es-MX" sz="2000" dirty="0"/>
              <a:t> de sus </a:t>
            </a:r>
            <a:r>
              <a:rPr lang="es-MX" sz="2000" b="1" dirty="0"/>
              <a:t>actividades</a:t>
            </a:r>
            <a:r>
              <a:rPr lang="es-MX" sz="2000" dirty="0" smtClean="0"/>
              <a:t>.</a:t>
            </a:r>
          </a:p>
          <a:p>
            <a:pPr marL="0" lvl="0" indent="0">
              <a:buNone/>
            </a:pPr>
            <a:endParaRPr lang="es-MX" sz="1400" dirty="0"/>
          </a:p>
          <a:p>
            <a:r>
              <a:rPr lang="es-MX" sz="2000" dirty="0"/>
              <a:t>La </a:t>
            </a:r>
            <a:r>
              <a:rPr lang="es-MX" sz="2000" b="1" dirty="0">
                <a:solidFill>
                  <a:srgbClr val="92D050"/>
                </a:solidFill>
              </a:rPr>
              <a:t>autonomía parlamentaria </a:t>
            </a:r>
            <a:r>
              <a:rPr lang="es-MX" sz="2000" dirty="0"/>
              <a:t>incluye </a:t>
            </a:r>
            <a:r>
              <a:rPr lang="es-MX" sz="2000" dirty="0" smtClean="0"/>
              <a:t>un </a:t>
            </a:r>
            <a:r>
              <a:rPr lang="es-MX" sz="2000" b="1" dirty="0">
                <a:solidFill>
                  <a:srgbClr val="00B0F0"/>
                </a:solidFill>
              </a:rPr>
              <a:t>servicio jurídico independiente</a:t>
            </a:r>
            <a:r>
              <a:rPr lang="es-MX" sz="2000" dirty="0"/>
              <a:t>, sobre </a:t>
            </a:r>
            <a:r>
              <a:rPr lang="es-MX" sz="2000" b="1" dirty="0"/>
              <a:t>aspectos </a:t>
            </a:r>
            <a:r>
              <a:rPr lang="es-MX" sz="2000" b="1" dirty="0" smtClean="0"/>
              <a:t>legales </a:t>
            </a:r>
            <a:r>
              <a:rPr lang="es-MX" sz="2000" dirty="0"/>
              <a:t>de la </a:t>
            </a:r>
            <a:r>
              <a:rPr lang="es-MX" sz="2000" b="1" dirty="0"/>
              <a:t>política gubernamental</a:t>
            </a:r>
            <a:r>
              <a:rPr lang="es-MX" sz="2000" dirty="0"/>
              <a:t>, así como </a:t>
            </a:r>
            <a:r>
              <a:rPr lang="es-MX" sz="2000" b="1" dirty="0" smtClean="0"/>
              <a:t>redacción</a:t>
            </a:r>
            <a:r>
              <a:rPr lang="es-MX" sz="2000" dirty="0" smtClean="0"/>
              <a:t> </a:t>
            </a:r>
            <a:r>
              <a:rPr lang="es-MX" sz="2000" dirty="0"/>
              <a:t>de </a:t>
            </a:r>
            <a:r>
              <a:rPr lang="es-MX" sz="2000" b="1" dirty="0" smtClean="0">
                <a:solidFill>
                  <a:srgbClr val="00B0F0"/>
                </a:solidFill>
              </a:rPr>
              <a:t>leyes</a:t>
            </a:r>
            <a:r>
              <a:rPr lang="es-MX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38286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0328856" cy="965915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5. Parlamento eficaz </a:t>
            </a:r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VI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184856"/>
            <a:ext cx="12192000" cy="5673143"/>
          </a:xfrm>
        </p:spPr>
        <p:txBody>
          <a:bodyPr>
            <a:normAutofit/>
          </a:bodyPr>
          <a:lstStyle/>
          <a:p>
            <a:r>
              <a:rPr lang="es-MX" sz="2400" dirty="0"/>
              <a:t>Un segundo aspecto de la </a:t>
            </a:r>
            <a:r>
              <a:rPr lang="es-MX" sz="2400" b="1" dirty="0">
                <a:solidFill>
                  <a:srgbClr val="92D050"/>
                </a:solidFill>
              </a:rPr>
              <a:t>independencia parlamentaria </a:t>
            </a:r>
            <a:r>
              <a:rPr lang="es-MX" sz="2400" dirty="0"/>
              <a:t>es el </a:t>
            </a:r>
            <a:r>
              <a:rPr lang="es-MX" sz="2400" b="1" dirty="0"/>
              <a:t>control</a:t>
            </a:r>
            <a:r>
              <a:rPr lang="es-MX" sz="2400" dirty="0"/>
              <a:t> del </a:t>
            </a:r>
            <a:r>
              <a:rPr lang="es-MX" sz="2400" b="1" dirty="0"/>
              <a:t>presupuesto.</a:t>
            </a:r>
            <a:r>
              <a:rPr lang="es-MX" sz="2400" dirty="0"/>
              <a:t> </a:t>
            </a:r>
            <a:endParaRPr lang="es-MX" sz="2400" dirty="0" smtClean="0"/>
          </a:p>
          <a:p>
            <a:pPr marL="0" indent="0">
              <a:buNone/>
            </a:pPr>
            <a:endParaRPr lang="es-MX" sz="2400" dirty="0" smtClean="0"/>
          </a:p>
          <a:p>
            <a:r>
              <a:rPr lang="es-MX" sz="2400" dirty="0"/>
              <a:t>Existen </a:t>
            </a:r>
            <a:r>
              <a:rPr lang="es-MX" sz="2400" b="1" dirty="0">
                <a:solidFill>
                  <a:srgbClr val="92D050"/>
                </a:solidFill>
              </a:rPr>
              <a:t>parlamentos </a:t>
            </a:r>
            <a:r>
              <a:rPr lang="es-MX" sz="2400" dirty="0"/>
              <a:t>como el </a:t>
            </a:r>
            <a:r>
              <a:rPr lang="es-MX" sz="2400" b="1" dirty="0">
                <a:solidFill>
                  <a:srgbClr val="00B0F0"/>
                </a:solidFill>
              </a:rPr>
              <a:t>francés</a:t>
            </a:r>
            <a:r>
              <a:rPr lang="es-MX" sz="2400" dirty="0"/>
              <a:t>, cuya </a:t>
            </a:r>
            <a:r>
              <a:rPr lang="es-MX" sz="2400" b="1" dirty="0">
                <a:solidFill>
                  <a:srgbClr val="00B050"/>
                </a:solidFill>
              </a:rPr>
              <a:t>autonomía financiera </a:t>
            </a:r>
            <a:r>
              <a:rPr lang="es-MX" sz="2400" dirty="0"/>
              <a:t>es «</a:t>
            </a:r>
            <a:r>
              <a:rPr lang="es-MX" sz="2400" b="1" dirty="0"/>
              <a:t>absoluta</a:t>
            </a:r>
            <a:r>
              <a:rPr lang="es-MX" sz="2400" dirty="0"/>
              <a:t>, tanto respecto a la </a:t>
            </a:r>
            <a:r>
              <a:rPr lang="es-MX" sz="2400" b="1" dirty="0"/>
              <a:t>elaboración</a:t>
            </a:r>
            <a:r>
              <a:rPr lang="es-MX" sz="2400" dirty="0"/>
              <a:t> como a los </a:t>
            </a:r>
            <a:r>
              <a:rPr lang="es-MX" sz="2400" b="1" dirty="0"/>
              <a:t>procedimientos </a:t>
            </a:r>
            <a:r>
              <a:rPr lang="es-MX" sz="2400" dirty="0"/>
              <a:t>de </a:t>
            </a:r>
            <a:r>
              <a:rPr lang="es-MX" sz="2400" b="1" dirty="0"/>
              <a:t>aprobación </a:t>
            </a:r>
            <a:r>
              <a:rPr lang="es-MX" sz="2400" dirty="0"/>
              <a:t>y </a:t>
            </a:r>
            <a:r>
              <a:rPr lang="es-MX" sz="2400" b="1" dirty="0"/>
              <a:t>ejecución</a:t>
            </a:r>
            <a:r>
              <a:rPr lang="es-MX" sz="2400" dirty="0"/>
              <a:t> del </a:t>
            </a:r>
            <a:r>
              <a:rPr lang="es-MX" sz="2400" b="1" dirty="0"/>
              <a:t>presupuesto</a:t>
            </a:r>
            <a:r>
              <a:rPr lang="es-MX" sz="2400" dirty="0" smtClean="0"/>
              <a:t>».</a:t>
            </a:r>
          </a:p>
          <a:p>
            <a:pPr marL="0" indent="0">
              <a:buNone/>
            </a:pPr>
            <a:endParaRPr lang="es-MX" sz="2400" dirty="0"/>
          </a:p>
          <a:p>
            <a:r>
              <a:rPr lang="es-MX" sz="2400" dirty="0" smtClean="0"/>
              <a:t>Hay </a:t>
            </a:r>
            <a:r>
              <a:rPr lang="es-MX" sz="2400" b="1" dirty="0">
                <a:solidFill>
                  <a:srgbClr val="92D050"/>
                </a:solidFill>
              </a:rPr>
              <a:t>parlamentos</a:t>
            </a:r>
            <a:r>
              <a:rPr lang="es-MX" sz="2400" dirty="0"/>
              <a:t>, sobre todo en </a:t>
            </a:r>
            <a:r>
              <a:rPr lang="es-MX" sz="2400" b="1" dirty="0">
                <a:solidFill>
                  <a:schemeClr val="accent6"/>
                </a:solidFill>
              </a:rPr>
              <a:t>África</a:t>
            </a:r>
            <a:r>
              <a:rPr lang="es-MX" sz="2400" dirty="0"/>
              <a:t>, que tienen, la «aspiración legítima» de </a:t>
            </a:r>
            <a:r>
              <a:rPr lang="es-MX" sz="2400" b="1" dirty="0"/>
              <a:t>liberarse</a:t>
            </a:r>
            <a:r>
              <a:rPr lang="es-MX" sz="2400" dirty="0"/>
              <a:t> de la </a:t>
            </a:r>
            <a:r>
              <a:rPr lang="es-MX" sz="2400" b="1" dirty="0"/>
              <a:t>tutela</a:t>
            </a:r>
            <a:r>
              <a:rPr lang="es-MX" sz="2400" dirty="0"/>
              <a:t> </a:t>
            </a:r>
            <a:r>
              <a:rPr lang="es-MX" sz="2400" b="1" dirty="0"/>
              <a:t>gubernamental</a:t>
            </a:r>
            <a:r>
              <a:rPr lang="es-MX" sz="2400" dirty="0"/>
              <a:t>, </a:t>
            </a:r>
            <a:r>
              <a:rPr lang="es-MX" sz="2400" u="sng" dirty="0"/>
              <a:t>en particular del </a:t>
            </a:r>
            <a:r>
              <a:rPr lang="es-MX" sz="2400" b="1" u="sng" dirty="0"/>
              <a:t>Ministerio de Hacienda</a:t>
            </a:r>
            <a:r>
              <a:rPr lang="es-MX" sz="2400" dirty="0"/>
              <a:t>.</a:t>
            </a:r>
          </a:p>
          <a:p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035368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0345003" cy="1078173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Presupuesto parlamentario 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6141750"/>
              </p:ext>
            </p:extLst>
          </p:nvPr>
        </p:nvGraphicFramePr>
        <p:xfrm>
          <a:off x="204716" y="1719616"/>
          <a:ext cx="11586950" cy="47221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  <a:gridCol w="2442950"/>
              </a:tblGrid>
              <a:tr h="1574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Promedio mundial del % de presupuesto nacional asignado al parlamento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 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0.49%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1574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Costo promedio del parlamento por habitante en el mundo(usd)</a:t>
                      </a:r>
                      <a:endParaRPr lang="es-MX" sz="2400" b="1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5.77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1574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Congreso </a:t>
                      </a:r>
                      <a:r>
                        <a:rPr lang="es-MX" sz="24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estadounidense, </a:t>
                      </a: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mayor presupuesto del mundo (</a:t>
                      </a:r>
                      <a:r>
                        <a:rPr lang="es-MX" sz="24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usd</a:t>
                      </a: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)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5,120´000,000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953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930400"/>
          </a:xfrm>
        </p:spPr>
        <p:txBody>
          <a:bodyPr>
            <a:normAutofit/>
          </a:bodyPr>
          <a:lstStyle/>
          <a:p>
            <a:r>
              <a:rPr lang="es-MX" sz="32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Presupuesto parlamentario. Primeros y últimos 5 lugares</a:t>
            </a:r>
            <a:endParaRPr lang="es-MX" sz="3200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7619643"/>
              </p:ext>
            </p:extLst>
          </p:nvPr>
        </p:nvGraphicFramePr>
        <p:xfrm>
          <a:off x="300251" y="982642"/>
          <a:ext cx="11273050" cy="5527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6525"/>
                <a:gridCol w="5636525"/>
              </a:tblGrid>
              <a:tr h="5024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País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Presupuesto parlamentario (</a:t>
                      </a:r>
                      <a:r>
                        <a:rPr lang="es-MX" sz="24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usd</a:t>
                      </a: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)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5024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EUA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Myriad Pro"/>
                        </a:rPr>
                        <a:t>5,120´000,000</a:t>
                      </a:r>
                      <a:endParaRPr lang="es-MX" sz="2400" dirty="0">
                        <a:effectLst/>
                        <a:latin typeface="Myriad Pro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024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Nigeria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Myriad Pro"/>
                        </a:rPr>
                        <a:t>2,043´739,537</a:t>
                      </a:r>
                      <a:endParaRPr lang="es-MX" sz="2400" dirty="0">
                        <a:effectLst/>
                        <a:latin typeface="Myriad Pro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024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Japón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Myriad Pro"/>
                        </a:rPr>
                        <a:t>1,345´138,700</a:t>
                      </a:r>
                      <a:endParaRPr lang="es-MX" sz="2400" dirty="0">
                        <a:effectLst/>
                        <a:latin typeface="Myriad Pro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024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México</a:t>
                      </a:r>
                      <a:endParaRPr lang="es-MX" sz="2400" dirty="0">
                        <a:solidFill>
                          <a:srgbClr val="FF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FF0000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Myriad Pro"/>
                        </a:rPr>
                        <a:t>1,116´543,848</a:t>
                      </a:r>
                      <a:endParaRPr lang="es-MX" sz="2400" dirty="0">
                        <a:solidFill>
                          <a:srgbClr val="FF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024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Francia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Myriad Pro"/>
                        </a:rPr>
                        <a:t>   998´863,436</a:t>
                      </a:r>
                      <a:endParaRPr lang="es-MX" sz="2400" dirty="0">
                        <a:effectLst/>
                        <a:latin typeface="Myriad Pro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024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Micronesia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Myriad Pro"/>
                        </a:rPr>
                        <a:t>        4´234,737</a:t>
                      </a:r>
                      <a:endParaRPr lang="es-MX" sz="2400" dirty="0">
                        <a:effectLst/>
                        <a:latin typeface="Myriad Pro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024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Seychelles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Myriad Pro"/>
                        </a:rPr>
                        <a:t>        3´035,667</a:t>
                      </a:r>
                      <a:endParaRPr lang="es-MX" sz="2400" dirty="0">
                        <a:effectLst/>
                        <a:latin typeface="Myriad Pro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024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Liechtenstein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Myriad Pro"/>
                        </a:rPr>
                        <a:t>        3´016,975</a:t>
                      </a:r>
                      <a:endParaRPr lang="es-MX" sz="2400" dirty="0">
                        <a:effectLst/>
                        <a:latin typeface="Myriad Pro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024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Tonga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Myriad Pro"/>
                        </a:rPr>
                        <a:t>        2´596,322 </a:t>
                      </a:r>
                      <a:endParaRPr lang="es-MX" sz="2400" dirty="0">
                        <a:effectLst/>
                        <a:latin typeface="Myriad Pro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024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San Vicente y las Granadinas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Myriad Pro"/>
                        </a:rPr>
                        <a:t>        1´816,299</a:t>
                      </a:r>
                      <a:endParaRPr lang="es-MX" sz="2400" dirty="0">
                        <a:effectLst/>
                        <a:latin typeface="Myriad Pro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736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28048"/>
          </a:xfrm>
        </p:spPr>
        <p:txBody>
          <a:bodyPr>
            <a:normAutofit fontScale="90000"/>
          </a:bodyPr>
          <a:lstStyle/>
          <a:p>
            <a:r>
              <a:rPr lang="es-MX" b="1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Parlamento. Presupuesto </a:t>
            </a:r>
            <a:r>
              <a:rPr lang="es-MX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per cápita: Primeros y últimos 5 lugares</a:t>
            </a:r>
            <a:r>
              <a:rPr lang="es-MX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es-MX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s-MX" b="1" dirty="0"/>
              <a:t> 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6885404"/>
              </p:ext>
            </p:extLst>
          </p:nvPr>
        </p:nvGraphicFramePr>
        <p:xfrm>
          <a:off x="2183641" y="1569492"/>
          <a:ext cx="7506269" cy="49735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1980"/>
                <a:gridCol w="5074289"/>
              </a:tblGrid>
              <a:tr h="7255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País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Presupuesto per cápita (usd)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248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Andorra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219.12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248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Liechtenstein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  83.80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248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Luxemburgo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  64.28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248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Maldivas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  52.82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248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Islandia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  49.47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248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R. Laos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     0.97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248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Pakistán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     0.44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248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Etiopía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     0.28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248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Bangladesh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     0.26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4248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India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      0.25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797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736428" cy="785611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Conceptos básicos</a:t>
            </a:r>
            <a:endParaRPr lang="es-MX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785611"/>
            <a:ext cx="12192000" cy="6072389"/>
          </a:xfrm>
        </p:spPr>
        <p:txBody>
          <a:bodyPr>
            <a:normAutofit/>
          </a:bodyPr>
          <a:lstStyle/>
          <a:p>
            <a:r>
              <a:rPr lang="es-MX" sz="2000" dirty="0"/>
              <a:t>El </a:t>
            </a:r>
            <a:r>
              <a:rPr lang="es-MX" sz="2000" b="1" dirty="0">
                <a:solidFill>
                  <a:srgbClr val="92D050"/>
                </a:solidFill>
              </a:rPr>
              <a:t>Parlamento</a:t>
            </a:r>
            <a:r>
              <a:rPr lang="es-MX" sz="2000" dirty="0"/>
              <a:t> obtuvo después </a:t>
            </a:r>
            <a:r>
              <a:rPr lang="es-MX" sz="2000" b="1" dirty="0"/>
              <a:t>6 conquistas políticas fundamentales</a:t>
            </a:r>
            <a:r>
              <a:rPr lang="es-MX" sz="2000" dirty="0"/>
              <a:t>:</a:t>
            </a:r>
          </a:p>
          <a:p>
            <a:pPr marL="0" indent="0">
              <a:buNone/>
            </a:pPr>
            <a:endParaRPr lang="es-MX" sz="800" dirty="0"/>
          </a:p>
          <a:p>
            <a:pPr lvl="0"/>
            <a:r>
              <a:rPr lang="es-MX" sz="2000" b="1" i="1" dirty="0" smtClean="0"/>
              <a:t>Derecho </a:t>
            </a:r>
            <a:r>
              <a:rPr lang="es-MX" sz="2000" b="1" i="1" dirty="0"/>
              <a:t>de </a:t>
            </a:r>
            <a:r>
              <a:rPr lang="es-MX" sz="2000" b="1" i="1" dirty="0" smtClean="0"/>
              <a:t>petición</a:t>
            </a:r>
            <a:r>
              <a:rPr lang="es-MX" sz="2000" dirty="0"/>
              <a:t> </a:t>
            </a:r>
            <a:r>
              <a:rPr lang="es-MX" sz="2000" dirty="0" smtClean="0"/>
              <a:t>(</a:t>
            </a:r>
            <a:r>
              <a:rPr lang="es-MX" sz="2000" b="1" dirty="0" smtClean="0"/>
              <a:t>1340)</a:t>
            </a:r>
            <a:r>
              <a:rPr lang="es-MX" sz="2000" dirty="0" smtClean="0"/>
              <a:t>, los comunes </a:t>
            </a:r>
            <a:r>
              <a:rPr lang="es-MX" sz="2000" dirty="0"/>
              <a:t>empezaron </a:t>
            </a:r>
            <a:r>
              <a:rPr lang="es-MX" sz="2000" dirty="0" smtClean="0"/>
              <a:t>a condicionar </a:t>
            </a:r>
            <a:r>
              <a:rPr lang="es-MX" sz="2000" dirty="0"/>
              <a:t>la entrega de </a:t>
            </a:r>
            <a:r>
              <a:rPr lang="es-MX" sz="2000" b="1" dirty="0" smtClean="0">
                <a:solidFill>
                  <a:srgbClr val="92D050"/>
                </a:solidFill>
              </a:rPr>
              <a:t>recursos,</a:t>
            </a:r>
            <a:r>
              <a:rPr lang="es-MX" sz="2000" dirty="0" smtClean="0"/>
              <a:t> </a:t>
            </a:r>
            <a:r>
              <a:rPr lang="es-MX" sz="2000" dirty="0"/>
              <a:t>a la reparación de </a:t>
            </a:r>
            <a:r>
              <a:rPr lang="es-MX" sz="2000" dirty="0" smtClean="0"/>
              <a:t>agravios </a:t>
            </a:r>
            <a:r>
              <a:rPr lang="es-MX" sz="2000" dirty="0"/>
              <a:t>o quejas</a:t>
            </a:r>
            <a:r>
              <a:rPr lang="es-MX" sz="2000" dirty="0" smtClean="0"/>
              <a:t>.</a:t>
            </a:r>
          </a:p>
          <a:p>
            <a:pPr marL="0" lvl="0" indent="0">
              <a:buNone/>
            </a:pPr>
            <a:endParaRPr lang="es-MX" sz="800" dirty="0"/>
          </a:p>
          <a:p>
            <a:pPr lvl="0"/>
            <a:r>
              <a:rPr lang="es-MX" sz="2000" dirty="0"/>
              <a:t>Materialización de esas peticiones en </a:t>
            </a:r>
            <a:r>
              <a:rPr lang="es-MX" sz="2000" b="1" i="1" dirty="0" err="1"/>
              <a:t>Bills</a:t>
            </a:r>
            <a:r>
              <a:rPr lang="es-MX" sz="2000" dirty="0"/>
              <a:t> (leyes), como garantía del </a:t>
            </a:r>
            <a:r>
              <a:rPr lang="es-MX" sz="2000" b="1" dirty="0"/>
              <a:t>cumplimiento </a:t>
            </a:r>
            <a:r>
              <a:rPr lang="es-MX" sz="2000" b="1" dirty="0" smtClean="0"/>
              <a:t>d</a:t>
            </a:r>
            <a:r>
              <a:rPr lang="es-MX" sz="2000" dirty="0" smtClean="0"/>
              <a:t>el </a:t>
            </a:r>
            <a:r>
              <a:rPr lang="es-MX" sz="2000" dirty="0"/>
              <a:t>Rey, quien al concluir el debate, debía promulgar dicho acuerdo, incorporarlo a la legislación y sellarlo</a:t>
            </a:r>
            <a:r>
              <a:rPr lang="es-MX" sz="2000" dirty="0" smtClean="0"/>
              <a:t>.</a:t>
            </a:r>
          </a:p>
          <a:p>
            <a:pPr marL="0" lvl="0" indent="0">
              <a:buNone/>
            </a:pPr>
            <a:endParaRPr lang="es-MX" sz="800" dirty="0"/>
          </a:p>
          <a:p>
            <a:pPr lvl="0"/>
            <a:r>
              <a:rPr lang="es-MX" sz="2000" dirty="0"/>
              <a:t>En </a:t>
            </a:r>
            <a:r>
              <a:rPr lang="es-MX" sz="2000" b="1" dirty="0"/>
              <a:t>1414</a:t>
            </a:r>
            <a:r>
              <a:rPr lang="es-MX" sz="2000" dirty="0"/>
              <a:t>, que esos </a:t>
            </a:r>
            <a:r>
              <a:rPr lang="es-MX" sz="2000" b="1" i="1" dirty="0" err="1"/>
              <a:t>Bills</a:t>
            </a:r>
            <a:r>
              <a:rPr lang="es-MX" sz="2000" b="1" dirty="0"/>
              <a:t>,</a:t>
            </a:r>
            <a:r>
              <a:rPr lang="es-MX" sz="2000" dirty="0"/>
              <a:t> </a:t>
            </a:r>
            <a:r>
              <a:rPr lang="es-MX" sz="2000" b="1" dirty="0">
                <a:solidFill>
                  <a:srgbClr val="FF0000"/>
                </a:solidFill>
              </a:rPr>
              <a:t>no</a:t>
            </a:r>
            <a:r>
              <a:rPr lang="es-MX" sz="2000" dirty="0"/>
              <a:t> sufrieran </a:t>
            </a:r>
            <a:r>
              <a:rPr lang="es-MX" sz="2000" dirty="0" smtClean="0"/>
              <a:t>modificaciones </a:t>
            </a:r>
            <a:r>
              <a:rPr lang="es-MX" sz="2000" dirty="0" smtClean="0">
                <a:solidFill>
                  <a:srgbClr val="FF0000"/>
                </a:solidFill>
              </a:rPr>
              <a:t>sin</a:t>
            </a:r>
            <a:r>
              <a:rPr lang="es-MX" sz="2000" dirty="0" smtClean="0"/>
              <a:t> </a:t>
            </a:r>
            <a:r>
              <a:rPr lang="es-MX" sz="2000" dirty="0"/>
              <a:t>consentimiento de los comunes</a:t>
            </a:r>
            <a:r>
              <a:rPr lang="es-MX" sz="2000" b="1" i="1" dirty="0" smtClean="0"/>
              <a:t>.</a:t>
            </a:r>
          </a:p>
          <a:p>
            <a:pPr marL="0" lvl="0" indent="0">
              <a:buNone/>
            </a:pPr>
            <a:endParaRPr lang="es-MX" sz="800" dirty="0"/>
          </a:p>
          <a:p>
            <a:pPr lvl="0"/>
            <a:r>
              <a:rPr lang="es-MX" sz="2000" dirty="0"/>
              <a:t>Elegir un </a:t>
            </a:r>
            <a:r>
              <a:rPr lang="es-MX" sz="2000" b="1" i="1" dirty="0"/>
              <a:t>Speaker</a:t>
            </a:r>
            <a:r>
              <a:rPr lang="es-MX" sz="2000" dirty="0"/>
              <a:t> para llevar al Rey </a:t>
            </a:r>
            <a:r>
              <a:rPr lang="es-MX" sz="2000" dirty="0" smtClean="0"/>
              <a:t>los acuerdos </a:t>
            </a:r>
            <a:r>
              <a:rPr lang="es-MX" sz="2000" dirty="0"/>
              <a:t>a que </a:t>
            </a:r>
            <a:r>
              <a:rPr lang="es-MX" sz="2000" dirty="0" smtClean="0"/>
              <a:t>llegaran. </a:t>
            </a:r>
            <a:r>
              <a:rPr lang="es-MX" sz="2000" dirty="0"/>
              <a:t>A este portavoz se le asignó la función de presidir las sesiones y dirigir los </a:t>
            </a:r>
            <a:r>
              <a:rPr lang="es-MX" sz="2000" b="1" dirty="0"/>
              <a:t>debates </a:t>
            </a:r>
            <a:r>
              <a:rPr lang="es-MX" sz="2000" dirty="0" smtClean="0"/>
              <a:t>(hoy </a:t>
            </a:r>
            <a:r>
              <a:rPr lang="es-MX" sz="2000" dirty="0"/>
              <a:t>lleva un </a:t>
            </a:r>
            <a:r>
              <a:rPr lang="es-MX" sz="2000" b="1" dirty="0"/>
              <a:t>Presidente</a:t>
            </a:r>
            <a:r>
              <a:rPr lang="es-MX" sz="2000" dirty="0"/>
              <a:t> del </a:t>
            </a:r>
            <a:r>
              <a:rPr lang="es-MX" sz="2000" b="1" dirty="0"/>
              <a:t>Congreso</a:t>
            </a:r>
            <a:r>
              <a:rPr lang="es-MX" sz="2000" dirty="0" smtClean="0"/>
              <a:t>).</a:t>
            </a:r>
          </a:p>
          <a:p>
            <a:pPr marL="0" lvl="0" indent="0">
              <a:buNone/>
            </a:pPr>
            <a:endParaRPr lang="es-MX" sz="800" dirty="0"/>
          </a:p>
          <a:p>
            <a:pPr lvl="0"/>
            <a:r>
              <a:rPr lang="es-MX" sz="2000" b="1" dirty="0"/>
              <a:t>Inmunidad</a:t>
            </a:r>
            <a:r>
              <a:rPr lang="es-MX" sz="2000" dirty="0"/>
              <a:t> de arresto (</a:t>
            </a:r>
            <a:r>
              <a:rPr lang="es-MX" sz="2000" b="1" i="1" dirty="0" err="1"/>
              <a:t>freedom</a:t>
            </a:r>
            <a:r>
              <a:rPr lang="es-MX" sz="2000" b="1" i="1" dirty="0"/>
              <a:t> of </a:t>
            </a:r>
            <a:r>
              <a:rPr lang="es-MX" sz="2000" b="1" i="1" dirty="0" err="1"/>
              <a:t>arrest</a:t>
            </a:r>
            <a:r>
              <a:rPr lang="es-MX" sz="2000" dirty="0"/>
              <a:t>), preservaba la </a:t>
            </a:r>
            <a:r>
              <a:rPr lang="es-MX" sz="2000" b="1" dirty="0"/>
              <a:t>libertad </a:t>
            </a:r>
            <a:r>
              <a:rPr lang="es-MX" sz="2000" dirty="0"/>
              <a:t>de los diputados durante el periodo de sesiones. L</a:t>
            </a:r>
            <a:r>
              <a:rPr lang="es-MX" sz="2000" dirty="0" smtClean="0"/>
              <a:t>a </a:t>
            </a:r>
            <a:r>
              <a:rPr lang="es-MX" sz="2000" b="1" dirty="0"/>
              <a:t>libertad de palabra </a:t>
            </a:r>
            <a:r>
              <a:rPr lang="es-MX" sz="2000" dirty="0"/>
              <a:t>se consagro con el </a:t>
            </a:r>
            <a:r>
              <a:rPr lang="es-MX" sz="2000" b="1" i="1" dirty="0"/>
              <a:t>Bill of </a:t>
            </a:r>
            <a:r>
              <a:rPr lang="es-MX" sz="2000" b="1" i="1" dirty="0" err="1"/>
              <a:t>Rigth</a:t>
            </a:r>
            <a:r>
              <a:rPr lang="es-MX" sz="2000" b="1" dirty="0"/>
              <a:t> </a:t>
            </a:r>
            <a:r>
              <a:rPr lang="es-MX" sz="2000" dirty="0"/>
              <a:t>(</a:t>
            </a:r>
            <a:r>
              <a:rPr lang="es-MX" sz="2000" b="1" dirty="0"/>
              <a:t>1689</a:t>
            </a:r>
            <a:r>
              <a:rPr lang="es-MX" sz="2000" dirty="0" smtClean="0"/>
              <a:t>).</a:t>
            </a:r>
          </a:p>
          <a:p>
            <a:pPr marL="0" lvl="0" indent="0">
              <a:buNone/>
            </a:pPr>
            <a:endParaRPr lang="es-MX" sz="800" dirty="0"/>
          </a:p>
          <a:p>
            <a:pPr lvl="0"/>
            <a:r>
              <a:rPr lang="es-MX" sz="2000" b="1" i="1" dirty="0"/>
              <a:t>P</a:t>
            </a:r>
            <a:r>
              <a:rPr lang="es-MX" sz="2000" b="1" i="1" dirty="0" smtClean="0"/>
              <a:t>eriodicidad</a:t>
            </a:r>
            <a:r>
              <a:rPr lang="es-MX" sz="2000" dirty="0"/>
              <a:t>, </a:t>
            </a:r>
            <a:r>
              <a:rPr lang="es-MX" sz="2000" dirty="0" smtClean="0"/>
              <a:t>la </a:t>
            </a:r>
            <a:r>
              <a:rPr lang="es-MX" sz="2000" b="1" i="1" dirty="0"/>
              <a:t>Trianual </a:t>
            </a:r>
            <a:r>
              <a:rPr lang="es-MX" sz="2000" b="1" i="1" dirty="0" err="1"/>
              <a:t>Act</a:t>
            </a:r>
            <a:r>
              <a:rPr lang="es-MX" sz="2000" dirty="0"/>
              <a:t> </a:t>
            </a:r>
            <a:r>
              <a:rPr lang="es-MX" sz="2000" dirty="0" smtClean="0"/>
              <a:t>(</a:t>
            </a:r>
            <a:r>
              <a:rPr lang="es-MX" sz="2000" b="1" dirty="0" smtClean="0"/>
              <a:t>1664) </a:t>
            </a:r>
            <a:r>
              <a:rPr lang="es-MX" sz="2000" dirty="0" smtClean="0"/>
              <a:t>decidió </a:t>
            </a:r>
            <a:r>
              <a:rPr lang="es-MX" sz="2000" dirty="0"/>
              <a:t>que lores y comunes debían reunirse cada </a:t>
            </a:r>
            <a:r>
              <a:rPr lang="es-MX" sz="2000" dirty="0" smtClean="0"/>
              <a:t>3 </a:t>
            </a:r>
            <a:r>
              <a:rPr lang="es-MX" sz="2000" b="1" dirty="0" smtClean="0"/>
              <a:t>años </a:t>
            </a:r>
            <a:r>
              <a:rPr lang="es-MX" sz="2000" dirty="0"/>
              <a:t>y en </a:t>
            </a:r>
            <a:r>
              <a:rPr lang="es-MX" sz="2000" b="1" dirty="0" smtClean="0"/>
              <a:t>1694,</a:t>
            </a:r>
            <a:r>
              <a:rPr lang="es-MX" sz="2000" dirty="0" smtClean="0"/>
              <a:t> se acortó el intervalo </a:t>
            </a:r>
            <a:r>
              <a:rPr lang="es-MX" sz="2000" dirty="0"/>
              <a:t>a una vez por año.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17178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0560676" cy="901521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5. Parlamento eficaz </a:t>
            </a:r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VII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901521"/>
            <a:ext cx="12192000" cy="5956479"/>
          </a:xfrm>
        </p:spPr>
        <p:txBody>
          <a:bodyPr/>
          <a:lstStyle/>
          <a:p>
            <a:pPr marL="0" indent="0">
              <a:buNone/>
            </a:pPr>
            <a:endParaRPr lang="es-MX" sz="1200" b="1" dirty="0" smtClean="0"/>
          </a:p>
          <a:p>
            <a:r>
              <a:rPr lang="es-MX" sz="2000" b="1" dirty="0" smtClean="0"/>
              <a:t>Mejorar </a:t>
            </a:r>
            <a:r>
              <a:rPr lang="es-MX" sz="2000" dirty="0"/>
              <a:t>el </a:t>
            </a:r>
            <a:r>
              <a:rPr lang="es-MX" sz="2000" b="1" dirty="0">
                <a:solidFill>
                  <a:srgbClr val="92D050"/>
                </a:solidFill>
              </a:rPr>
              <a:t>proceso </a:t>
            </a:r>
            <a:r>
              <a:rPr lang="es-MX" sz="2000" b="1" dirty="0" smtClean="0">
                <a:solidFill>
                  <a:srgbClr val="92D050"/>
                </a:solidFill>
              </a:rPr>
              <a:t>legislativo</a:t>
            </a:r>
            <a:r>
              <a:rPr lang="es-MX" sz="2000" b="1" dirty="0" smtClean="0"/>
              <a:t>. </a:t>
            </a:r>
            <a:r>
              <a:rPr lang="es-MX" sz="2000" dirty="0" smtClean="0"/>
              <a:t>Hay </a:t>
            </a:r>
            <a:r>
              <a:rPr lang="es-MX" sz="2000" b="1" dirty="0" smtClean="0"/>
              <a:t>4 </a:t>
            </a:r>
            <a:r>
              <a:rPr lang="es-MX" sz="2000" b="1" dirty="0"/>
              <a:t>criterios </a:t>
            </a:r>
            <a:r>
              <a:rPr lang="es-MX" sz="2000" b="1" dirty="0" smtClean="0"/>
              <a:t>fundamentales</a:t>
            </a:r>
            <a:r>
              <a:rPr lang="es-MX" sz="2000" dirty="0" smtClean="0"/>
              <a:t>:</a:t>
            </a:r>
          </a:p>
          <a:p>
            <a:pPr marL="0" indent="0">
              <a:buNone/>
            </a:pPr>
            <a:endParaRPr lang="es-MX" sz="1050" dirty="0"/>
          </a:p>
          <a:p>
            <a:pPr lvl="0"/>
            <a:r>
              <a:rPr lang="es-MX" sz="2000" dirty="0"/>
              <a:t>El </a:t>
            </a:r>
            <a:r>
              <a:rPr lang="es-MX" sz="2000" b="1" dirty="0"/>
              <a:t>gobierno </a:t>
            </a:r>
            <a:r>
              <a:rPr lang="es-MX" sz="2000" dirty="0"/>
              <a:t>debe tener </a:t>
            </a:r>
            <a:r>
              <a:rPr lang="es-MX" sz="2000" b="1" dirty="0"/>
              <a:t>certeza </a:t>
            </a:r>
            <a:r>
              <a:rPr lang="es-MX" sz="2000" dirty="0"/>
              <a:t>de que sus </a:t>
            </a:r>
            <a:r>
              <a:rPr lang="es-MX" sz="2000" b="1" dirty="0"/>
              <a:t>proyectos</a:t>
            </a:r>
            <a:r>
              <a:rPr lang="es-MX" sz="2000" dirty="0"/>
              <a:t> de </a:t>
            </a:r>
            <a:r>
              <a:rPr lang="es-MX" sz="2000" b="1" dirty="0"/>
              <a:t>ley</a:t>
            </a:r>
            <a:r>
              <a:rPr lang="es-MX" sz="2000" dirty="0"/>
              <a:t> serán </a:t>
            </a:r>
            <a:r>
              <a:rPr lang="es-MX" sz="2000" b="1" dirty="0"/>
              <a:t>examinados</a:t>
            </a:r>
            <a:r>
              <a:rPr lang="es-MX" sz="2000" dirty="0"/>
              <a:t> en </a:t>
            </a:r>
            <a:r>
              <a:rPr lang="es-MX" sz="2000" b="1" dirty="0" smtClean="0"/>
              <a:t>plazo </a:t>
            </a:r>
            <a:r>
              <a:rPr lang="es-MX" sz="2000" b="1" dirty="0"/>
              <a:t>razonable</a:t>
            </a:r>
            <a:r>
              <a:rPr lang="es-MX" sz="2000" dirty="0" smtClean="0"/>
              <a:t>.</a:t>
            </a:r>
          </a:p>
          <a:p>
            <a:pPr marL="0" lvl="0" indent="0">
              <a:buNone/>
            </a:pPr>
            <a:endParaRPr lang="es-MX" sz="800" dirty="0"/>
          </a:p>
          <a:p>
            <a:pPr lvl="0"/>
            <a:r>
              <a:rPr lang="es-MX" sz="2000" b="1" dirty="0" smtClean="0"/>
              <a:t>Oposición </a:t>
            </a:r>
            <a:r>
              <a:rPr lang="es-MX" sz="2000" dirty="0"/>
              <a:t>y </a:t>
            </a:r>
            <a:r>
              <a:rPr lang="es-MX" sz="2000" b="1" dirty="0" smtClean="0">
                <a:solidFill>
                  <a:srgbClr val="92D050"/>
                </a:solidFill>
              </a:rPr>
              <a:t>legisladores</a:t>
            </a:r>
            <a:r>
              <a:rPr lang="es-MX" sz="2000" dirty="0" smtClean="0"/>
              <a:t> </a:t>
            </a:r>
            <a:r>
              <a:rPr lang="es-MX" sz="2000" dirty="0"/>
              <a:t>en general, </a:t>
            </a:r>
            <a:r>
              <a:rPr lang="es-MX" sz="2000" u="sng" dirty="0"/>
              <a:t>deben tener oportunidad </a:t>
            </a:r>
            <a:r>
              <a:rPr lang="es-MX" sz="2000" dirty="0"/>
              <a:t>de </a:t>
            </a:r>
            <a:r>
              <a:rPr lang="es-MX" sz="2000" b="1" dirty="0"/>
              <a:t>debatir</a:t>
            </a:r>
            <a:r>
              <a:rPr lang="es-MX" sz="2000" dirty="0"/>
              <a:t> y </a:t>
            </a:r>
            <a:r>
              <a:rPr lang="es-MX" sz="2000" b="1" dirty="0"/>
              <a:t>proponer </a:t>
            </a:r>
            <a:r>
              <a:rPr lang="es-MX" sz="2000" b="1" dirty="0" smtClean="0"/>
              <a:t>modificaciones</a:t>
            </a:r>
            <a:r>
              <a:rPr lang="es-MX" sz="2000" dirty="0" smtClean="0"/>
              <a:t>.</a:t>
            </a:r>
          </a:p>
          <a:p>
            <a:pPr marL="0" lvl="0" indent="0">
              <a:buNone/>
            </a:pPr>
            <a:endParaRPr lang="es-MX" sz="800" dirty="0"/>
          </a:p>
          <a:p>
            <a:pPr lvl="0"/>
            <a:r>
              <a:rPr lang="es-MX" sz="2000" b="1" dirty="0"/>
              <a:t>Todas</a:t>
            </a:r>
            <a:r>
              <a:rPr lang="es-MX" sz="2000" dirty="0"/>
              <a:t> las </a:t>
            </a:r>
            <a:r>
              <a:rPr lang="es-MX" sz="2000" b="1" dirty="0"/>
              <a:t>secciones</a:t>
            </a:r>
            <a:r>
              <a:rPr lang="es-MX" sz="2000" dirty="0"/>
              <a:t> de un </a:t>
            </a:r>
            <a:r>
              <a:rPr lang="es-MX" sz="2000" b="1" dirty="0"/>
              <a:t>proyecto </a:t>
            </a:r>
            <a:r>
              <a:rPr lang="es-MX" sz="2000" dirty="0"/>
              <a:t>de </a:t>
            </a:r>
            <a:r>
              <a:rPr lang="es-MX" sz="2000" b="1" dirty="0"/>
              <a:t>ley </a:t>
            </a:r>
            <a:r>
              <a:rPr lang="es-MX" sz="2000" u="sng" dirty="0"/>
              <a:t>deben ser examinadas</a:t>
            </a:r>
            <a:r>
              <a:rPr lang="es-MX" sz="2000" dirty="0" smtClean="0"/>
              <a:t>.</a:t>
            </a:r>
          </a:p>
          <a:p>
            <a:pPr marL="0" lvl="0" indent="0">
              <a:buNone/>
            </a:pPr>
            <a:endParaRPr lang="es-MX" sz="800" dirty="0"/>
          </a:p>
          <a:p>
            <a:pPr lvl="0"/>
            <a:r>
              <a:rPr lang="es-MX" sz="2000" b="1" dirty="0" smtClean="0"/>
              <a:t>Proyectos </a:t>
            </a:r>
            <a:r>
              <a:rPr lang="es-MX" sz="2000" b="1" dirty="0"/>
              <a:t>de ley </a:t>
            </a:r>
            <a:r>
              <a:rPr lang="es-MX" sz="2000" dirty="0"/>
              <a:t>deben estar </a:t>
            </a:r>
            <a:r>
              <a:rPr lang="es-MX" sz="2000" b="1" dirty="0"/>
              <a:t>adecuadamente preparados</a:t>
            </a:r>
            <a:r>
              <a:rPr lang="es-MX" sz="2000" dirty="0"/>
              <a:t>, para </a:t>
            </a:r>
            <a:r>
              <a:rPr lang="es-MX" sz="2000" b="1" dirty="0">
                <a:solidFill>
                  <a:srgbClr val="FF0000"/>
                </a:solidFill>
              </a:rPr>
              <a:t>no</a:t>
            </a:r>
            <a:r>
              <a:rPr lang="es-MX" sz="2000" dirty="0"/>
              <a:t> dar lugar a una </a:t>
            </a:r>
            <a:r>
              <a:rPr lang="es-MX" sz="2000" b="1" dirty="0"/>
              <a:t>masa </a:t>
            </a:r>
            <a:r>
              <a:rPr lang="es-MX" sz="2000" dirty="0"/>
              <a:t>de </a:t>
            </a:r>
            <a:r>
              <a:rPr lang="es-MX" sz="2000" b="1" dirty="0"/>
              <a:t>enmiendas</a:t>
            </a:r>
            <a:r>
              <a:rPr lang="es-MX" sz="2000" dirty="0" smtClean="0"/>
              <a:t>.</a:t>
            </a:r>
            <a:r>
              <a:rPr lang="es-MX" b="1" dirty="0"/>
              <a:t> </a:t>
            </a:r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06578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0715223" cy="862885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5. Parlamento eficaz </a:t>
            </a:r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VIII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862885"/>
            <a:ext cx="12192000" cy="5995115"/>
          </a:xfrm>
        </p:spPr>
        <p:txBody>
          <a:bodyPr/>
          <a:lstStyle/>
          <a:p>
            <a:pPr marL="0" indent="0">
              <a:buNone/>
            </a:pPr>
            <a:endParaRPr lang="es-MX" sz="1000" dirty="0" smtClean="0">
              <a:solidFill>
                <a:srgbClr val="0070C0"/>
              </a:solidFill>
            </a:endParaRPr>
          </a:p>
          <a:p>
            <a:r>
              <a:rPr lang="es-MX" sz="2000" dirty="0" smtClean="0">
                <a:solidFill>
                  <a:srgbClr val="0070C0"/>
                </a:solidFill>
              </a:rPr>
              <a:t>Calidad</a:t>
            </a:r>
            <a:r>
              <a:rPr lang="es-MX" sz="2000" dirty="0" smtClean="0"/>
              <a:t> </a:t>
            </a:r>
            <a:r>
              <a:rPr lang="es-MX" sz="2000" dirty="0"/>
              <a:t>de las </a:t>
            </a:r>
            <a:r>
              <a:rPr lang="es-MX" sz="2000" b="1" dirty="0" smtClean="0"/>
              <a:t>leyes</a:t>
            </a:r>
            <a:r>
              <a:rPr lang="es-MX" sz="2000" dirty="0" smtClean="0"/>
              <a:t>=preocupación </a:t>
            </a:r>
            <a:r>
              <a:rPr lang="es-MX" sz="2000" dirty="0"/>
              <a:t>de numeroso </a:t>
            </a:r>
            <a:r>
              <a:rPr lang="es-MX" sz="2000" b="1" dirty="0">
                <a:solidFill>
                  <a:srgbClr val="92D050"/>
                </a:solidFill>
              </a:rPr>
              <a:t>parlamentarios</a:t>
            </a:r>
            <a:r>
              <a:rPr lang="es-MX" sz="2000" dirty="0"/>
              <a:t>, especialmente en </a:t>
            </a:r>
            <a:r>
              <a:rPr lang="es-MX" sz="2000" b="1" dirty="0"/>
              <a:t>países </a:t>
            </a:r>
            <a:r>
              <a:rPr lang="es-MX" sz="2000" dirty="0"/>
              <a:t>que deben </a:t>
            </a:r>
            <a:r>
              <a:rPr lang="es-MX" sz="2000" b="1" dirty="0"/>
              <a:t>armonizar</a:t>
            </a:r>
            <a:r>
              <a:rPr lang="es-MX" sz="2000" dirty="0"/>
              <a:t> sus </a:t>
            </a:r>
            <a:r>
              <a:rPr lang="es-MX" sz="2000" b="1" dirty="0"/>
              <a:t>legislaciones </a:t>
            </a:r>
            <a:r>
              <a:rPr lang="es-MX" sz="2000" dirty="0"/>
              <a:t>con la </a:t>
            </a:r>
            <a:r>
              <a:rPr lang="es-MX" sz="2000" b="1" dirty="0"/>
              <a:t>normativa</a:t>
            </a:r>
            <a:r>
              <a:rPr lang="es-MX" sz="2000" dirty="0"/>
              <a:t> de la </a:t>
            </a:r>
            <a:r>
              <a:rPr lang="es-MX" sz="2000" b="1" dirty="0">
                <a:solidFill>
                  <a:srgbClr val="00B0F0"/>
                </a:solidFill>
              </a:rPr>
              <a:t>Unión Europea</a:t>
            </a:r>
            <a:r>
              <a:rPr lang="es-MX" sz="2000" dirty="0" smtClean="0"/>
              <a:t>.</a:t>
            </a:r>
          </a:p>
          <a:p>
            <a:pPr marL="0" indent="0">
              <a:buNone/>
            </a:pPr>
            <a:endParaRPr lang="es-MX" sz="800" dirty="0" smtClean="0"/>
          </a:p>
          <a:p>
            <a:r>
              <a:rPr lang="es-MX" sz="2000" b="1" dirty="0" smtClean="0"/>
              <a:t>Constitucionalidad </a:t>
            </a:r>
            <a:r>
              <a:rPr lang="es-MX" sz="2000" dirty="0"/>
              <a:t>de los </a:t>
            </a:r>
            <a:r>
              <a:rPr lang="es-MX" sz="2000" b="1" dirty="0" smtClean="0"/>
              <a:t>proyectos</a:t>
            </a:r>
            <a:r>
              <a:rPr lang="es-MX" sz="2000" dirty="0" smtClean="0"/>
              <a:t>= otro </a:t>
            </a:r>
            <a:r>
              <a:rPr lang="es-MX" sz="2000" dirty="0"/>
              <a:t>aspecto </a:t>
            </a:r>
            <a:r>
              <a:rPr lang="es-MX" sz="2000" dirty="0" smtClean="0"/>
              <a:t>de </a:t>
            </a:r>
            <a:r>
              <a:rPr lang="es-MX" sz="2000" b="1" dirty="0"/>
              <a:t>calidad legislativa</a:t>
            </a:r>
            <a:r>
              <a:rPr lang="es-MX" sz="2000" dirty="0"/>
              <a:t>. En el </a:t>
            </a:r>
            <a:r>
              <a:rPr lang="es-MX" sz="2000" b="1" dirty="0"/>
              <a:t>Parlamento</a:t>
            </a:r>
            <a:r>
              <a:rPr lang="es-MX" sz="2000" dirty="0"/>
              <a:t> de </a:t>
            </a:r>
            <a:r>
              <a:rPr lang="es-MX" sz="2000" b="1" dirty="0">
                <a:solidFill>
                  <a:srgbClr val="00B0F0"/>
                </a:solidFill>
              </a:rPr>
              <a:t>Finlandia</a:t>
            </a:r>
            <a:r>
              <a:rPr lang="es-MX" sz="2000" dirty="0"/>
              <a:t>, es responsabilidad del </a:t>
            </a:r>
            <a:r>
              <a:rPr lang="es-MX" sz="2000" b="1" dirty="0"/>
              <a:t>Presidente</a:t>
            </a:r>
            <a:r>
              <a:rPr lang="es-MX" sz="2000" dirty="0"/>
              <a:t>, asistido por una </a:t>
            </a:r>
            <a:r>
              <a:rPr lang="es-MX" sz="2000" b="1" dirty="0"/>
              <a:t>comisión de derecho constitucional</a:t>
            </a:r>
            <a:r>
              <a:rPr lang="es-MX" sz="2000" dirty="0" smtClean="0"/>
              <a:t>. </a:t>
            </a:r>
          </a:p>
          <a:p>
            <a:pPr marL="0" indent="0">
              <a:buNone/>
            </a:pPr>
            <a:endParaRPr lang="es-MX" sz="800" b="1" dirty="0" smtClean="0">
              <a:solidFill>
                <a:srgbClr val="00B0F0"/>
              </a:solidFill>
            </a:endParaRPr>
          </a:p>
          <a:p>
            <a:r>
              <a:rPr lang="es-MX" sz="2000" b="1" dirty="0" smtClean="0">
                <a:solidFill>
                  <a:srgbClr val="00B0F0"/>
                </a:solidFill>
              </a:rPr>
              <a:t>Parlamento </a:t>
            </a:r>
            <a:r>
              <a:rPr lang="es-MX" sz="2000" b="1" dirty="0">
                <a:solidFill>
                  <a:srgbClr val="00B0F0"/>
                </a:solidFill>
              </a:rPr>
              <a:t>griego </a:t>
            </a:r>
            <a:r>
              <a:rPr lang="es-MX" sz="2000" dirty="0"/>
              <a:t>cuenta con </a:t>
            </a:r>
            <a:r>
              <a:rPr lang="es-MX" sz="2000" b="1" dirty="0" smtClean="0"/>
              <a:t>catedráticos </a:t>
            </a:r>
            <a:r>
              <a:rPr lang="es-MX" sz="2000" b="1" dirty="0"/>
              <a:t>de derecho</a:t>
            </a:r>
            <a:r>
              <a:rPr lang="es-MX" sz="2000" dirty="0"/>
              <a:t>, que identifican en los </a:t>
            </a:r>
            <a:r>
              <a:rPr lang="es-MX" sz="2000" b="1" dirty="0"/>
              <a:t>proyectos</a:t>
            </a:r>
            <a:r>
              <a:rPr lang="es-MX" sz="2000" dirty="0"/>
              <a:t> de </a:t>
            </a:r>
            <a:r>
              <a:rPr lang="es-MX" sz="2000" b="1" dirty="0"/>
              <a:t>ley</a:t>
            </a:r>
            <a:r>
              <a:rPr lang="es-MX" sz="2000" dirty="0"/>
              <a:t> «toda posible contradicción o discrepancia con la Constitución </a:t>
            </a:r>
            <a:r>
              <a:rPr lang="es-MX" sz="2000" dirty="0" smtClean="0"/>
              <a:t>y </a:t>
            </a:r>
            <a:r>
              <a:rPr lang="es-MX" sz="2000" dirty="0"/>
              <a:t>la </a:t>
            </a:r>
            <a:r>
              <a:rPr lang="es-MX" sz="2000" b="1" dirty="0"/>
              <a:t>legislación nacional, internacional </a:t>
            </a:r>
            <a:r>
              <a:rPr lang="es-MX" sz="2000" dirty="0"/>
              <a:t>o </a:t>
            </a:r>
            <a:r>
              <a:rPr lang="es-MX" sz="2000" b="1" dirty="0"/>
              <a:t>europea</a:t>
            </a:r>
            <a:r>
              <a:rPr lang="es-MX" sz="2000" dirty="0"/>
              <a:t>».</a:t>
            </a:r>
          </a:p>
          <a:p>
            <a:pPr marL="0" indent="0">
              <a:buNone/>
            </a:pPr>
            <a:endParaRPr lang="es-MX" sz="1050" dirty="0"/>
          </a:p>
          <a:p>
            <a:r>
              <a:rPr lang="es-MX" sz="2000" b="1" dirty="0" smtClean="0"/>
              <a:t>Desarrollo</a:t>
            </a:r>
            <a:r>
              <a:rPr lang="es-MX" sz="2000" dirty="0" smtClean="0"/>
              <a:t> </a:t>
            </a:r>
            <a:r>
              <a:rPr lang="es-MX" sz="2000" dirty="0"/>
              <a:t>de </a:t>
            </a:r>
            <a:r>
              <a:rPr lang="es-MX" sz="2000" b="1" dirty="0"/>
              <a:t>medios </a:t>
            </a:r>
            <a:r>
              <a:rPr lang="es-MX" sz="2000" b="1" dirty="0" smtClean="0"/>
              <a:t>electrónicos</a:t>
            </a:r>
            <a:r>
              <a:rPr lang="es-MX" sz="2000" dirty="0" smtClean="0"/>
              <a:t>. </a:t>
            </a:r>
            <a:r>
              <a:rPr lang="es-MX" sz="2000" dirty="0"/>
              <a:t>Algunos </a:t>
            </a:r>
            <a:r>
              <a:rPr lang="es-MX" sz="2000" b="1" dirty="0">
                <a:solidFill>
                  <a:srgbClr val="92D050"/>
                </a:solidFill>
              </a:rPr>
              <a:t>parlamentos</a:t>
            </a:r>
            <a:r>
              <a:rPr lang="es-MX" sz="2000" dirty="0"/>
              <a:t> han </a:t>
            </a:r>
            <a:r>
              <a:rPr lang="es-MX" sz="2000" b="1" dirty="0" smtClean="0">
                <a:solidFill>
                  <a:srgbClr val="FF0000"/>
                </a:solidFill>
              </a:rPr>
              <a:t>eliminado</a:t>
            </a:r>
            <a:r>
              <a:rPr lang="es-MX" sz="2000" dirty="0" smtClean="0"/>
              <a:t>, </a:t>
            </a:r>
            <a:r>
              <a:rPr lang="es-MX" sz="2000" dirty="0"/>
              <a:t>en gran medida </a:t>
            </a:r>
            <a:r>
              <a:rPr lang="es-MX" sz="2000" b="1" dirty="0" smtClean="0"/>
              <a:t>papel </a:t>
            </a:r>
            <a:r>
              <a:rPr lang="es-MX" sz="2000" dirty="0"/>
              <a:t>en la preparación y examen de </a:t>
            </a:r>
            <a:r>
              <a:rPr lang="es-MX" sz="2000" b="1" dirty="0"/>
              <a:t>textos de ley</a:t>
            </a:r>
            <a:r>
              <a:rPr lang="es-MX" sz="2000" dirty="0"/>
              <a:t>, a los que se puede dar </a:t>
            </a:r>
            <a:r>
              <a:rPr lang="es-MX" sz="2000" b="1" dirty="0"/>
              <a:t>formato electrónico uniforme</a:t>
            </a:r>
            <a:r>
              <a:rPr lang="es-MX" sz="2000" dirty="0"/>
              <a:t>. </a:t>
            </a:r>
            <a:endParaRPr lang="es-MX" sz="2000" dirty="0" smtClean="0"/>
          </a:p>
          <a:p>
            <a:pPr marL="0" indent="0">
              <a:buNone/>
            </a:pPr>
            <a:endParaRPr lang="es-MX" sz="800" b="1" dirty="0">
              <a:solidFill>
                <a:srgbClr val="FF0000"/>
              </a:solidFill>
            </a:endParaRPr>
          </a:p>
          <a:p>
            <a:r>
              <a:rPr lang="es-MX" sz="2000" b="1" dirty="0" smtClean="0">
                <a:solidFill>
                  <a:srgbClr val="FF0000"/>
                </a:solidFill>
              </a:rPr>
              <a:t>Parlamento </a:t>
            </a:r>
            <a:r>
              <a:rPr lang="es-MX" sz="2000" b="1" dirty="0">
                <a:solidFill>
                  <a:srgbClr val="FF0000"/>
                </a:solidFill>
              </a:rPr>
              <a:t>austriaco </a:t>
            </a:r>
            <a:r>
              <a:rPr lang="es-MX" sz="2000" dirty="0"/>
              <a:t>ha propuesto el </a:t>
            </a:r>
            <a:r>
              <a:rPr lang="es-MX" sz="2000" b="1" dirty="0"/>
              <a:t>proyecto E-RECHT</a:t>
            </a:r>
            <a:r>
              <a:rPr lang="es-MX" sz="2000" dirty="0"/>
              <a:t>. En </a:t>
            </a:r>
            <a:r>
              <a:rPr lang="es-MX" sz="2000" dirty="0" smtClean="0"/>
              <a:t>República </a:t>
            </a:r>
            <a:r>
              <a:rPr lang="es-MX" sz="2000" dirty="0"/>
              <a:t>de </a:t>
            </a:r>
            <a:r>
              <a:rPr lang="es-MX" sz="2000" b="1" dirty="0">
                <a:solidFill>
                  <a:srgbClr val="FF0000"/>
                </a:solidFill>
              </a:rPr>
              <a:t>Corea</a:t>
            </a:r>
            <a:r>
              <a:rPr lang="es-MX" sz="2000" dirty="0"/>
              <a:t>, la </a:t>
            </a:r>
            <a:r>
              <a:rPr lang="es-MX" sz="2000" b="1" dirty="0"/>
              <a:t>cámara principal</a:t>
            </a:r>
            <a:r>
              <a:rPr lang="es-MX" sz="2000" dirty="0"/>
              <a:t> de la </a:t>
            </a:r>
            <a:r>
              <a:rPr lang="es-MX" sz="2000" b="1" dirty="0"/>
              <a:t>Asamblea Nacional </a:t>
            </a:r>
            <a:r>
              <a:rPr lang="es-MX" sz="2000" dirty="0"/>
              <a:t>está efectuando una «</a:t>
            </a:r>
            <a:r>
              <a:rPr lang="es-MX" sz="2000" b="1" dirty="0"/>
              <a:t>revolución digital</a:t>
            </a:r>
            <a:r>
              <a:rPr lang="es-MX" sz="2000" dirty="0" smtClean="0"/>
              <a:t>». </a:t>
            </a:r>
            <a:r>
              <a:rPr lang="es-MX" sz="2000" b="1" dirty="0" smtClean="0">
                <a:solidFill>
                  <a:srgbClr val="FF0000"/>
                </a:solidFill>
              </a:rPr>
              <a:t>Parlamento </a:t>
            </a:r>
            <a:r>
              <a:rPr lang="es-MX" sz="2000" b="1" dirty="0">
                <a:solidFill>
                  <a:srgbClr val="FF0000"/>
                </a:solidFill>
              </a:rPr>
              <a:t>húngaro </a:t>
            </a:r>
            <a:r>
              <a:rPr lang="es-MX" sz="2000" dirty="0"/>
              <a:t>está estableciendo procedimientos </a:t>
            </a:r>
            <a:r>
              <a:rPr lang="es-MX" sz="2000" dirty="0" smtClean="0"/>
              <a:t>electrónicos</a:t>
            </a:r>
            <a:r>
              <a:rPr lang="es-MX" sz="2000" dirty="0"/>
              <a:t>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50775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0792496" cy="888642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5. Parlamento eficaz IX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798490"/>
            <a:ext cx="12192000" cy="6059509"/>
          </a:xfrm>
        </p:spPr>
        <p:txBody>
          <a:bodyPr>
            <a:normAutofit/>
          </a:bodyPr>
          <a:lstStyle/>
          <a:p>
            <a:r>
              <a:rPr lang="es-MX" sz="2400" dirty="0"/>
              <a:t>Además de </a:t>
            </a:r>
            <a:r>
              <a:rPr lang="es-MX" sz="2400" b="1" dirty="0" smtClean="0"/>
              <a:t>responsabilidad</a:t>
            </a:r>
            <a:r>
              <a:rPr lang="es-MX" sz="2400" dirty="0" smtClean="0"/>
              <a:t> </a:t>
            </a:r>
            <a:r>
              <a:rPr lang="es-MX" sz="2400" dirty="0"/>
              <a:t>en el </a:t>
            </a:r>
            <a:r>
              <a:rPr lang="es-MX" sz="2400" b="1" dirty="0">
                <a:solidFill>
                  <a:srgbClr val="00B0F0"/>
                </a:solidFill>
              </a:rPr>
              <a:t>proceso legislativo</a:t>
            </a:r>
            <a:r>
              <a:rPr lang="es-MX" sz="2400" dirty="0"/>
              <a:t>, los </a:t>
            </a:r>
            <a:r>
              <a:rPr lang="es-MX" sz="2400" b="1" dirty="0">
                <a:solidFill>
                  <a:srgbClr val="92D050"/>
                </a:solidFill>
              </a:rPr>
              <a:t>parlamentos </a:t>
            </a:r>
            <a:r>
              <a:rPr lang="es-MX" sz="2400" dirty="0"/>
              <a:t>desempeñan otra </a:t>
            </a:r>
            <a:r>
              <a:rPr lang="es-MX" sz="2400" b="1" dirty="0"/>
              <a:t>importante función</a:t>
            </a:r>
            <a:r>
              <a:rPr lang="es-MX" sz="2400" dirty="0"/>
              <a:t>: </a:t>
            </a:r>
            <a:r>
              <a:rPr lang="es-MX" sz="2400" b="1" dirty="0" smtClean="0"/>
              <a:t>control</a:t>
            </a:r>
            <a:r>
              <a:rPr lang="es-MX" sz="2400" dirty="0" smtClean="0"/>
              <a:t> </a:t>
            </a:r>
            <a:r>
              <a:rPr lang="es-MX" sz="2400" dirty="0"/>
              <a:t>del </a:t>
            </a:r>
            <a:r>
              <a:rPr lang="es-MX" sz="2400" b="1" dirty="0"/>
              <a:t>poder ejecutivo </a:t>
            </a:r>
            <a:r>
              <a:rPr lang="es-MX" sz="2400" dirty="0"/>
              <a:t>en nombre de la </a:t>
            </a:r>
            <a:r>
              <a:rPr lang="es-MX" sz="2400" b="1" dirty="0"/>
              <a:t>ciudadanía</a:t>
            </a:r>
            <a:r>
              <a:rPr lang="es-MX" sz="2400" dirty="0"/>
              <a:t>. </a:t>
            </a:r>
            <a:r>
              <a:rPr lang="es-MX" sz="2400" b="1" dirty="0"/>
              <a:t>C</a:t>
            </a:r>
            <a:r>
              <a:rPr lang="es-MX" sz="2400" b="1" dirty="0" smtClean="0"/>
              <a:t>ontrol </a:t>
            </a:r>
            <a:r>
              <a:rPr lang="es-MX" sz="2400" b="1" dirty="0">
                <a:solidFill>
                  <a:schemeClr val="tx1"/>
                </a:solidFill>
              </a:rPr>
              <a:t>presupuestario </a:t>
            </a:r>
            <a:r>
              <a:rPr lang="es-MX" sz="2400" dirty="0">
                <a:solidFill>
                  <a:schemeClr val="tx1"/>
                </a:solidFill>
              </a:rPr>
              <a:t>y</a:t>
            </a:r>
            <a:r>
              <a:rPr lang="es-MX" sz="2400" b="1" dirty="0">
                <a:solidFill>
                  <a:srgbClr val="00B050"/>
                </a:solidFill>
              </a:rPr>
              <a:t> financiero</a:t>
            </a:r>
            <a:r>
              <a:rPr lang="es-MX" sz="2400" dirty="0"/>
              <a:t>, y </a:t>
            </a:r>
            <a:r>
              <a:rPr lang="es-MX" sz="2400" b="1" dirty="0" smtClean="0"/>
              <a:t>supervisión </a:t>
            </a:r>
            <a:r>
              <a:rPr lang="es-MX" sz="2400" dirty="0"/>
              <a:t>de </a:t>
            </a:r>
            <a:r>
              <a:rPr lang="es-MX" sz="2400" b="1" dirty="0" smtClean="0"/>
              <a:t>políticas gubernamentales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800" dirty="0" smtClean="0"/>
          </a:p>
          <a:p>
            <a:r>
              <a:rPr lang="es-MX" sz="2400" b="1" dirty="0"/>
              <a:t>El método sistemático </a:t>
            </a:r>
            <a:r>
              <a:rPr lang="es-MX" sz="2400" dirty="0" smtClean="0"/>
              <a:t>para </a:t>
            </a:r>
            <a:r>
              <a:rPr lang="es-MX" sz="2400" b="1" dirty="0"/>
              <a:t>control</a:t>
            </a:r>
            <a:r>
              <a:rPr lang="es-MX" sz="2400" dirty="0"/>
              <a:t> del </a:t>
            </a:r>
            <a:r>
              <a:rPr lang="es-MX" sz="2400" b="1" dirty="0"/>
              <a:t>ejecutivo</a:t>
            </a:r>
            <a:r>
              <a:rPr lang="es-MX" sz="2400" dirty="0"/>
              <a:t> </a:t>
            </a:r>
            <a:r>
              <a:rPr lang="es-MX" sz="2400" dirty="0" smtClean="0"/>
              <a:t>son las </a:t>
            </a:r>
            <a:r>
              <a:rPr lang="es-MX" sz="2400" b="1" dirty="0" smtClean="0">
                <a:solidFill>
                  <a:srgbClr val="92D050"/>
                </a:solidFill>
              </a:rPr>
              <a:t>comisiones </a:t>
            </a:r>
            <a:r>
              <a:rPr lang="es-MX" sz="2400" b="1" dirty="0">
                <a:solidFill>
                  <a:srgbClr val="92D050"/>
                </a:solidFill>
              </a:rPr>
              <a:t>parlamentarias</a:t>
            </a:r>
            <a:r>
              <a:rPr lang="es-MX" sz="2400" dirty="0"/>
              <a:t>, que siguen la </a:t>
            </a:r>
            <a:r>
              <a:rPr lang="es-MX" sz="2400" b="1" dirty="0"/>
              <a:t>labor </a:t>
            </a:r>
            <a:r>
              <a:rPr lang="es-MX" sz="2400" dirty="0" smtClean="0"/>
              <a:t>de </a:t>
            </a:r>
            <a:r>
              <a:rPr lang="es-MX" sz="2400" b="1" dirty="0"/>
              <a:t>ministerios </a:t>
            </a:r>
            <a:r>
              <a:rPr lang="es-MX" sz="2400" dirty="0"/>
              <a:t>y </a:t>
            </a:r>
            <a:r>
              <a:rPr lang="es-MX" sz="2400" b="1" dirty="0"/>
              <a:t>organismos</a:t>
            </a:r>
            <a:r>
              <a:rPr lang="es-MX" sz="2400" dirty="0"/>
              <a:t>, y llevan a cabo </a:t>
            </a:r>
            <a:r>
              <a:rPr lang="es-MX" sz="2400" b="1" dirty="0"/>
              <a:t>investigaciones</a:t>
            </a:r>
            <a:r>
              <a:rPr lang="es-MX" sz="2400" dirty="0"/>
              <a:t> sobre </a:t>
            </a:r>
            <a:r>
              <a:rPr lang="es-MX" sz="2400" b="1" dirty="0"/>
              <a:t>aspectos </a:t>
            </a:r>
            <a:r>
              <a:rPr lang="es-MX" sz="2400" dirty="0"/>
              <a:t>de </a:t>
            </a:r>
            <a:r>
              <a:rPr lang="es-MX" sz="2400" b="1" dirty="0"/>
              <a:t>política</a:t>
            </a:r>
            <a:r>
              <a:rPr lang="es-MX" sz="2400" dirty="0"/>
              <a:t> y </a:t>
            </a:r>
            <a:r>
              <a:rPr lang="es-MX" sz="2400" b="1" dirty="0"/>
              <a:t>administración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800" dirty="0" smtClean="0"/>
          </a:p>
          <a:p>
            <a:r>
              <a:rPr lang="es-MX" sz="2400" dirty="0" smtClean="0"/>
              <a:t>Crucial </a:t>
            </a:r>
            <a:r>
              <a:rPr lang="es-MX" sz="2400" dirty="0"/>
              <a:t>la </a:t>
            </a:r>
            <a:r>
              <a:rPr lang="es-MX" sz="2400" b="1" dirty="0"/>
              <a:t>facultad </a:t>
            </a:r>
            <a:r>
              <a:rPr lang="es-MX" sz="2400" dirty="0"/>
              <a:t>de </a:t>
            </a:r>
            <a:r>
              <a:rPr lang="es-MX" sz="2400" b="1" dirty="0"/>
              <a:t>convocar</a:t>
            </a:r>
            <a:r>
              <a:rPr lang="es-MX" sz="2400" dirty="0"/>
              <a:t> a </a:t>
            </a:r>
            <a:r>
              <a:rPr lang="es-MX" sz="2400" b="1" dirty="0"/>
              <a:t>ministros</a:t>
            </a:r>
            <a:r>
              <a:rPr lang="es-MX" sz="2400" dirty="0"/>
              <a:t> y </a:t>
            </a:r>
            <a:r>
              <a:rPr lang="es-MX" sz="2400" b="1" dirty="0"/>
              <a:t>funcionarios públicos </a:t>
            </a:r>
            <a:r>
              <a:rPr lang="es-MX" sz="2400" dirty="0"/>
              <a:t>para que </a:t>
            </a:r>
            <a:r>
              <a:rPr lang="es-MX" sz="2400" b="1" dirty="0"/>
              <a:t>contesten preguntas </a:t>
            </a:r>
            <a:r>
              <a:rPr lang="es-MX" sz="2400" dirty="0"/>
              <a:t>y </a:t>
            </a:r>
            <a:r>
              <a:rPr lang="es-MX" sz="2400" b="1" dirty="0"/>
              <a:t>presenten documentación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800" dirty="0" smtClean="0"/>
          </a:p>
          <a:p>
            <a:r>
              <a:rPr lang="es-MX" sz="2400" b="1" dirty="0" smtClean="0"/>
              <a:t>Resultado</a:t>
            </a:r>
            <a:r>
              <a:rPr lang="es-MX" sz="2400" dirty="0" smtClean="0"/>
              <a:t> </a:t>
            </a:r>
            <a:r>
              <a:rPr lang="es-MX" sz="2400" dirty="0"/>
              <a:t>de </a:t>
            </a:r>
            <a:r>
              <a:rPr lang="es-MX" sz="2400" b="1" dirty="0" smtClean="0"/>
              <a:t>investigaciones </a:t>
            </a:r>
            <a:r>
              <a:rPr lang="es-MX" sz="2400" dirty="0"/>
              <a:t>de una </a:t>
            </a:r>
            <a:r>
              <a:rPr lang="es-MX" sz="2400" b="1" dirty="0">
                <a:solidFill>
                  <a:srgbClr val="92D050"/>
                </a:solidFill>
              </a:rPr>
              <a:t>comisión </a:t>
            </a:r>
            <a:r>
              <a:rPr lang="es-MX" sz="2400" dirty="0"/>
              <a:t>reviste por lo </a:t>
            </a:r>
            <a:r>
              <a:rPr lang="es-MX" sz="2400" dirty="0" smtClean="0"/>
              <a:t>general, </a:t>
            </a:r>
            <a:r>
              <a:rPr lang="es-MX" sz="2400" dirty="0"/>
              <a:t>forma de </a:t>
            </a:r>
            <a:r>
              <a:rPr lang="es-MX" sz="2400" b="1" dirty="0"/>
              <a:t>informe público</a:t>
            </a:r>
            <a:r>
              <a:rPr lang="es-MX" sz="2400" dirty="0"/>
              <a:t> dirigido al </a:t>
            </a:r>
            <a:r>
              <a:rPr lang="es-MX" sz="2400" b="1" dirty="0"/>
              <a:t>gobierno</a:t>
            </a:r>
            <a:r>
              <a:rPr lang="es-MX" sz="2400" dirty="0"/>
              <a:t>, con </a:t>
            </a:r>
            <a:r>
              <a:rPr lang="es-MX" sz="2400" b="1" dirty="0"/>
              <a:t>recomendaciones</a:t>
            </a:r>
            <a:r>
              <a:rPr lang="es-MX" sz="2400" dirty="0"/>
              <a:t>, que se presenta al </a:t>
            </a:r>
            <a:r>
              <a:rPr lang="es-MX" sz="2400" b="1" dirty="0">
                <a:solidFill>
                  <a:srgbClr val="92D050"/>
                </a:solidFill>
              </a:rPr>
              <a:t>pleno</a:t>
            </a:r>
            <a:r>
              <a:rPr lang="es-MX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4351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274002" cy="914400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Comisiones en el Parlamento 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4744657"/>
              </p:ext>
            </p:extLst>
          </p:nvPr>
        </p:nvGraphicFramePr>
        <p:xfrm>
          <a:off x="218363" y="1473957"/>
          <a:ext cx="10003810" cy="48586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1905"/>
                <a:gridCol w="5001905"/>
              </a:tblGrid>
              <a:tr h="16195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Promedio de Comisiones por Cámara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17.17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16195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% de Cámaras con menos de 20 Comisiones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70.24%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16195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País con más Comisiones</a:t>
                      </a:r>
                      <a:endParaRPr lang="es-MX" sz="2400" b="1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Nigeria (84)</a:t>
                      </a:r>
                      <a:endParaRPr lang="es-MX" sz="2400" b="1" dirty="0">
                        <a:solidFill>
                          <a:schemeClr val="tx1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38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2388"/>
          </a:xfrm>
        </p:spPr>
        <p:txBody>
          <a:bodyPr>
            <a:noAutofit/>
          </a:bodyPr>
          <a:lstStyle/>
          <a:p>
            <a:pPr algn="ctr"/>
            <a:r>
              <a:rPr lang="es-MX" sz="44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Promedio regional del número de comisiones </a:t>
            </a:r>
            <a:endParaRPr lang="es-MX" sz="4400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3271588"/>
              </p:ext>
            </p:extLst>
          </p:nvPr>
        </p:nvGraphicFramePr>
        <p:xfrm>
          <a:off x="1201004" y="2160588"/>
          <a:ext cx="7342497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7499"/>
                <a:gridCol w="1450042"/>
                <a:gridCol w="3444956"/>
              </a:tblGrid>
              <a:tr h="370840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Estados árabes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10.80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370840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África subsahariana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15.50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370840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Europa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16.63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370840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América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19.73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Myriad Pro"/>
                        </a:rPr>
                        <a:t>Asia-Pacífico</a:t>
                      </a:r>
                      <a:endParaRPr lang="es-MX" sz="240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2400" dirty="0" smtClean="0">
                          <a:solidFill>
                            <a:srgbClr val="000000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Myriad Pro"/>
                        </a:rPr>
                        <a:t>                  </a:t>
                      </a:r>
                      <a:r>
                        <a:rPr lang="es-MX" sz="2400" b="1" dirty="0" smtClean="0">
                          <a:solidFill>
                            <a:srgbClr val="000000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Myriad Pro"/>
                        </a:rPr>
                        <a:t>20.16 </a:t>
                      </a:r>
                      <a:r>
                        <a:rPr lang="es-MX" sz="2400" dirty="0" smtClean="0">
                          <a:solidFill>
                            <a:srgbClr val="000000"/>
                          </a:solidFill>
                          <a:effectLst/>
                          <a:latin typeface="Myriad Pro"/>
                          <a:ea typeface="Calibri" panose="020F0502020204030204" pitchFamily="34" charset="0"/>
                          <a:cs typeface="Myriad Pro"/>
                        </a:rPr>
                        <a:t>                                                                     </a:t>
                      </a:r>
                      <a:endParaRPr lang="es-MX" sz="2400" dirty="0">
                        <a:solidFill>
                          <a:srgbClr val="000000"/>
                        </a:solidFill>
                        <a:effectLst/>
                        <a:latin typeface="Myriad Pro"/>
                        <a:ea typeface="Calibri" panose="020F0502020204030204" pitchFamily="34" charset="0"/>
                        <a:cs typeface="Myriad Pr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54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0006885" cy="888642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5. Parlamento eficaz </a:t>
            </a:r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X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-2" y="888642"/>
            <a:ext cx="12192001" cy="5969358"/>
          </a:xfrm>
        </p:spPr>
        <p:txBody>
          <a:bodyPr>
            <a:noAutofit/>
          </a:bodyPr>
          <a:lstStyle/>
          <a:p>
            <a:r>
              <a:rPr lang="es-MX" sz="2400" b="1" dirty="0" smtClean="0"/>
              <a:t>Preguntas </a:t>
            </a:r>
            <a:r>
              <a:rPr lang="es-MX" sz="2400" b="1" dirty="0"/>
              <a:t>orales </a:t>
            </a:r>
            <a:r>
              <a:rPr lang="es-MX" sz="2400" dirty="0"/>
              <a:t>en </a:t>
            </a:r>
            <a:r>
              <a:rPr lang="es-MX" sz="2400" b="1" dirty="0"/>
              <a:t>sesión plenaria </a:t>
            </a:r>
            <a:r>
              <a:rPr lang="es-MX" sz="2400" dirty="0"/>
              <a:t>pueden convertirse en </a:t>
            </a:r>
            <a:r>
              <a:rPr lang="es-MX" sz="2400" b="1" dirty="0" smtClean="0"/>
              <a:t>debate</a:t>
            </a:r>
            <a:r>
              <a:rPr lang="es-MX" sz="2400" dirty="0"/>
              <a:t>, con </a:t>
            </a:r>
            <a:r>
              <a:rPr lang="es-MX" sz="2400" b="1" dirty="0"/>
              <a:t>preguntas obsecuentes </a:t>
            </a:r>
            <a:r>
              <a:rPr lang="es-MX" sz="2400" dirty="0"/>
              <a:t>de </a:t>
            </a:r>
            <a:r>
              <a:rPr lang="es-MX" sz="2400" b="1" dirty="0" smtClean="0">
                <a:solidFill>
                  <a:srgbClr val="92D050"/>
                </a:solidFill>
              </a:rPr>
              <a:t>diputados</a:t>
            </a:r>
            <a:r>
              <a:rPr lang="es-MX" sz="2400" dirty="0" smtClean="0"/>
              <a:t> </a:t>
            </a:r>
            <a:r>
              <a:rPr lang="es-MX" sz="2400" dirty="0"/>
              <a:t>del </a:t>
            </a:r>
            <a:r>
              <a:rPr lang="es-MX" sz="2400" b="1" dirty="0"/>
              <a:t>partido gubernamental</a:t>
            </a:r>
            <a:r>
              <a:rPr lang="es-MX" sz="2400" dirty="0"/>
              <a:t>, y </a:t>
            </a:r>
            <a:r>
              <a:rPr lang="es-MX" sz="2400" b="1" dirty="0"/>
              <a:t>respuestas</a:t>
            </a:r>
            <a:r>
              <a:rPr lang="es-MX" sz="2400" dirty="0"/>
              <a:t> encaminadas a ganar puntos a la </a:t>
            </a:r>
            <a:r>
              <a:rPr lang="es-MX" sz="2400" b="1" dirty="0" smtClean="0"/>
              <a:t>oposición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400" b="1" dirty="0" smtClean="0"/>
              <a:t>Respuestas </a:t>
            </a:r>
            <a:r>
              <a:rPr lang="es-MX" sz="2400" b="1" dirty="0"/>
              <a:t>escritas </a:t>
            </a:r>
            <a:r>
              <a:rPr lang="es-MX" sz="2400" dirty="0"/>
              <a:t>pueden ser redactadas por </a:t>
            </a:r>
            <a:r>
              <a:rPr lang="es-MX" sz="2400" i="1" dirty="0"/>
              <a:t>funcionarios </a:t>
            </a:r>
            <a:r>
              <a:rPr lang="es-MX" sz="2400" dirty="0"/>
              <a:t>del </a:t>
            </a:r>
            <a:r>
              <a:rPr lang="es-MX" sz="2400" b="1" dirty="0"/>
              <a:t>gobierno</a:t>
            </a:r>
            <a:r>
              <a:rPr lang="es-MX" sz="2400" dirty="0"/>
              <a:t>, de forma que </a:t>
            </a:r>
            <a:r>
              <a:rPr lang="es-MX" sz="2400" b="1" dirty="0">
                <a:solidFill>
                  <a:srgbClr val="FF0000"/>
                </a:solidFill>
              </a:rPr>
              <a:t>no</a:t>
            </a:r>
            <a:r>
              <a:rPr lang="es-MX" sz="2400" dirty="0"/>
              <a:t> revelen nada </a:t>
            </a:r>
            <a:r>
              <a:rPr lang="es-MX" sz="2400" b="1" dirty="0" smtClean="0"/>
              <a:t>sustantivo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400" dirty="0" smtClean="0"/>
              <a:t>Sin </a:t>
            </a:r>
            <a:r>
              <a:rPr lang="es-MX" sz="2400" dirty="0"/>
              <a:t>embargo, </a:t>
            </a:r>
            <a:r>
              <a:rPr lang="es-MX" sz="2400" b="1" dirty="0">
                <a:solidFill>
                  <a:srgbClr val="92D050"/>
                </a:solidFill>
              </a:rPr>
              <a:t>preguntas parlamentarias </a:t>
            </a:r>
            <a:r>
              <a:rPr lang="es-MX" sz="2400" dirty="0"/>
              <a:t>bien planteadas pueden </a:t>
            </a:r>
            <a:r>
              <a:rPr lang="es-MX" sz="2400" dirty="0" smtClean="0"/>
              <a:t>ser </a:t>
            </a:r>
            <a:r>
              <a:rPr lang="es-MX" sz="2400" b="1" dirty="0"/>
              <a:t>instrumento</a:t>
            </a:r>
            <a:r>
              <a:rPr lang="es-MX" sz="2400" dirty="0"/>
              <a:t> de </a:t>
            </a:r>
            <a:r>
              <a:rPr lang="es-MX" sz="2400" b="1" dirty="0"/>
              <a:t>investigación</a:t>
            </a:r>
            <a:r>
              <a:rPr lang="es-MX" sz="2400" dirty="0"/>
              <a:t> y </a:t>
            </a:r>
            <a:r>
              <a:rPr lang="es-MX" sz="2400" b="1" dirty="0"/>
              <a:t>control.</a:t>
            </a:r>
            <a:r>
              <a:rPr lang="es-MX" sz="2400" dirty="0"/>
              <a:t> </a:t>
            </a:r>
            <a:endParaRPr lang="es-MX" sz="2400" dirty="0" smtClean="0"/>
          </a:p>
          <a:p>
            <a:pPr marL="0" indent="0">
              <a:buNone/>
            </a:pPr>
            <a:endParaRPr lang="es-MX" sz="800" dirty="0"/>
          </a:p>
          <a:p>
            <a:r>
              <a:rPr lang="es-MX" sz="2400" b="1" dirty="0" smtClean="0"/>
              <a:t>Ministros </a:t>
            </a:r>
            <a:r>
              <a:rPr lang="es-MX" sz="2400" dirty="0"/>
              <a:t>deben </a:t>
            </a:r>
            <a:r>
              <a:rPr lang="es-MX" sz="2400" b="1" dirty="0"/>
              <a:t>explicar </a:t>
            </a:r>
            <a:r>
              <a:rPr lang="es-MX" sz="2400" dirty="0"/>
              <a:t>y </a:t>
            </a:r>
            <a:r>
              <a:rPr lang="es-MX" sz="2400" b="1" dirty="0"/>
              <a:t>justificar periódicamente </a:t>
            </a:r>
            <a:r>
              <a:rPr lang="es-MX" sz="2400" dirty="0"/>
              <a:t>sus </a:t>
            </a:r>
            <a:r>
              <a:rPr lang="es-MX" sz="2400" b="1" dirty="0"/>
              <a:t>políticas</a:t>
            </a:r>
            <a:r>
              <a:rPr lang="es-MX" sz="2400" dirty="0"/>
              <a:t> ante el </a:t>
            </a:r>
            <a:r>
              <a:rPr lang="es-MX" sz="2400" b="1" dirty="0">
                <a:solidFill>
                  <a:srgbClr val="92D050"/>
                </a:solidFill>
              </a:rPr>
              <a:t>parlamento</a:t>
            </a:r>
            <a:r>
              <a:rPr lang="es-MX" sz="2400" dirty="0"/>
              <a:t> y </a:t>
            </a:r>
            <a:r>
              <a:rPr lang="es-MX" sz="2400" b="1" dirty="0"/>
              <a:t>responder públicamente </a:t>
            </a:r>
            <a:r>
              <a:rPr lang="es-MX" sz="2400" dirty="0"/>
              <a:t>de sus eventuales </a:t>
            </a:r>
            <a:r>
              <a:rPr lang="es-MX" sz="2400" b="1" dirty="0" smtClean="0"/>
              <a:t>fallas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400" dirty="0" smtClean="0"/>
              <a:t>Mejora </a:t>
            </a:r>
            <a:r>
              <a:rPr lang="es-MX" sz="2400" b="1" dirty="0" smtClean="0"/>
              <a:t>rendición </a:t>
            </a:r>
            <a:r>
              <a:rPr lang="es-MX" sz="2400" b="1" dirty="0"/>
              <a:t>de cuentas</a:t>
            </a:r>
            <a:r>
              <a:rPr lang="es-MX" sz="2400" dirty="0"/>
              <a:t>, como </a:t>
            </a:r>
            <a:r>
              <a:rPr lang="es-MX" sz="2400" dirty="0" smtClean="0"/>
              <a:t>en </a:t>
            </a:r>
            <a:r>
              <a:rPr lang="es-MX" sz="2400" b="1" dirty="0" smtClean="0">
                <a:solidFill>
                  <a:srgbClr val="00B050"/>
                </a:solidFill>
              </a:rPr>
              <a:t>Zambia, Senegal</a:t>
            </a:r>
            <a:r>
              <a:rPr lang="es-MX" sz="2400" dirty="0" smtClean="0"/>
              <a:t>, </a:t>
            </a:r>
            <a:r>
              <a:rPr lang="es-MX" sz="2400" b="1" dirty="0" smtClean="0">
                <a:solidFill>
                  <a:srgbClr val="FF0000"/>
                </a:solidFill>
              </a:rPr>
              <a:t>Irlanda</a:t>
            </a:r>
            <a:r>
              <a:rPr lang="es-MX" sz="2400" dirty="0" smtClean="0"/>
              <a:t> y </a:t>
            </a:r>
            <a:r>
              <a:rPr lang="es-MX" sz="2400" b="1" dirty="0" smtClean="0">
                <a:solidFill>
                  <a:srgbClr val="FF0000"/>
                </a:solidFill>
              </a:rPr>
              <a:t>Chile </a:t>
            </a:r>
            <a:r>
              <a:rPr lang="es-MX" sz="2400" dirty="0" smtClean="0"/>
              <a:t>por citar algunos.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498916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0650828" cy="888642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5. Parlamento eficaz </a:t>
            </a:r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XI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888642"/>
            <a:ext cx="12192000" cy="5969357"/>
          </a:xfrm>
        </p:spPr>
        <p:txBody>
          <a:bodyPr>
            <a:normAutofit/>
          </a:bodyPr>
          <a:lstStyle/>
          <a:p>
            <a:r>
              <a:rPr lang="es-MX" sz="2000" b="1" dirty="0" smtClean="0"/>
              <a:t>Sistemas </a:t>
            </a:r>
            <a:r>
              <a:rPr lang="es-MX" sz="2000" b="1" dirty="0"/>
              <a:t>presidenciales</a:t>
            </a:r>
            <a:r>
              <a:rPr lang="es-MX" sz="2000" dirty="0"/>
              <a:t>, </a:t>
            </a:r>
            <a:r>
              <a:rPr lang="es-MX" sz="2000" b="1" dirty="0" smtClean="0"/>
              <a:t>aprobación</a:t>
            </a:r>
            <a:r>
              <a:rPr lang="es-MX" sz="2000" dirty="0" smtClean="0"/>
              <a:t> </a:t>
            </a:r>
            <a:r>
              <a:rPr lang="es-MX" sz="2000" dirty="0"/>
              <a:t>de </a:t>
            </a:r>
            <a:r>
              <a:rPr lang="es-MX" sz="2000" b="1" dirty="0"/>
              <a:t>nombramientos</a:t>
            </a:r>
            <a:r>
              <a:rPr lang="es-MX" sz="2000" dirty="0"/>
              <a:t> de </a:t>
            </a:r>
            <a:r>
              <a:rPr lang="es-MX" sz="2000" b="1" dirty="0"/>
              <a:t>ministro</a:t>
            </a:r>
            <a:r>
              <a:rPr lang="es-MX" sz="2000" dirty="0"/>
              <a:t> u otros </a:t>
            </a:r>
            <a:r>
              <a:rPr lang="es-MX" sz="2000" b="1" dirty="0"/>
              <a:t>altos cargos</a:t>
            </a:r>
            <a:r>
              <a:rPr lang="es-MX" sz="2000" dirty="0"/>
              <a:t> del </a:t>
            </a:r>
            <a:r>
              <a:rPr lang="es-MX" sz="2000" b="1" dirty="0"/>
              <a:t>gobierno</a:t>
            </a:r>
            <a:r>
              <a:rPr lang="es-MX" sz="2000" dirty="0"/>
              <a:t>, </a:t>
            </a:r>
            <a:r>
              <a:rPr lang="es-MX" sz="2000" b="1" dirty="0"/>
              <a:t>cargos judiciales </a:t>
            </a:r>
            <a:r>
              <a:rPr lang="es-MX" sz="2000" dirty="0" smtClean="0"/>
              <a:t>y </a:t>
            </a:r>
            <a:r>
              <a:rPr lang="es-MX" sz="2000" b="1" dirty="0"/>
              <a:t>embajadores</a:t>
            </a:r>
            <a:r>
              <a:rPr lang="es-MX" sz="2000" dirty="0"/>
              <a:t>, conlleva </a:t>
            </a:r>
            <a:r>
              <a:rPr lang="es-MX" sz="2000" b="1" dirty="0"/>
              <a:t>indagaciones</a:t>
            </a:r>
            <a:r>
              <a:rPr lang="es-MX" sz="2000" dirty="0"/>
              <a:t> acerca de </a:t>
            </a:r>
            <a:r>
              <a:rPr lang="es-MX" sz="2000" b="1" dirty="0" smtClean="0"/>
              <a:t>aptitudes </a:t>
            </a:r>
            <a:r>
              <a:rPr lang="es-MX" sz="2000" b="1" dirty="0"/>
              <a:t>y calificación </a:t>
            </a:r>
            <a:r>
              <a:rPr lang="es-MX" sz="2000" dirty="0" smtClean="0"/>
              <a:t>de </a:t>
            </a:r>
            <a:r>
              <a:rPr lang="es-MX" sz="2000" b="1" dirty="0"/>
              <a:t>candidatos</a:t>
            </a:r>
            <a:r>
              <a:rPr lang="es-MX" sz="2000" dirty="0"/>
              <a:t>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000" dirty="0" smtClean="0"/>
              <a:t>Otra </a:t>
            </a:r>
            <a:r>
              <a:rPr lang="es-MX" sz="2000" dirty="0"/>
              <a:t>cara de la moneda es la </a:t>
            </a:r>
            <a:r>
              <a:rPr lang="es-MX" sz="2000" b="1" dirty="0"/>
              <a:t>posibilidad </a:t>
            </a:r>
            <a:r>
              <a:rPr lang="es-MX" sz="2000" dirty="0"/>
              <a:t>de </a:t>
            </a:r>
            <a:r>
              <a:rPr lang="es-MX" sz="2000" b="1" dirty="0">
                <a:solidFill>
                  <a:srgbClr val="FF0000"/>
                </a:solidFill>
              </a:rPr>
              <a:t>destitución</a:t>
            </a:r>
            <a:r>
              <a:rPr lang="es-MX" sz="2000" b="1" dirty="0"/>
              <a:t> </a:t>
            </a:r>
            <a:r>
              <a:rPr lang="es-MX" sz="2000" dirty="0"/>
              <a:t>del </a:t>
            </a:r>
            <a:r>
              <a:rPr lang="es-MX" sz="2000" b="1" dirty="0" smtClean="0"/>
              <a:t>cargo.</a:t>
            </a:r>
          </a:p>
          <a:p>
            <a:pPr marL="0" indent="0">
              <a:buNone/>
            </a:pPr>
            <a:endParaRPr lang="es-MX" sz="800" b="1" dirty="0" smtClean="0"/>
          </a:p>
          <a:p>
            <a:r>
              <a:rPr lang="es-MX" sz="2000" b="1" dirty="0" smtClean="0"/>
              <a:t>Facultad </a:t>
            </a:r>
            <a:r>
              <a:rPr lang="es-MX" sz="2000" dirty="0" smtClean="0"/>
              <a:t>del </a:t>
            </a:r>
            <a:r>
              <a:rPr lang="es-MX" sz="2000" b="1" dirty="0">
                <a:solidFill>
                  <a:srgbClr val="92D050"/>
                </a:solidFill>
              </a:rPr>
              <a:t>P</a:t>
            </a:r>
            <a:r>
              <a:rPr lang="es-MX" sz="2000" b="1" dirty="0" smtClean="0">
                <a:solidFill>
                  <a:srgbClr val="92D050"/>
                </a:solidFill>
              </a:rPr>
              <a:t>oder </a:t>
            </a:r>
            <a:r>
              <a:rPr lang="es-MX" sz="2000" b="1" dirty="0">
                <a:solidFill>
                  <a:srgbClr val="92D050"/>
                </a:solidFill>
              </a:rPr>
              <a:t>legislativo </a:t>
            </a:r>
            <a:r>
              <a:rPr lang="es-MX" sz="2000" dirty="0"/>
              <a:t>de enjuiciar </a:t>
            </a:r>
            <a:r>
              <a:rPr lang="es-MX" sz="2000" dirty="0" smtClean="0"/>
              <a:t>al </a:t>
            </a:r>
            <a:r>
              <a:rPr lang="es-MX" sz="2000" b="1" dirty="0"/>
              <a:t>Presidente</a:t>
            </a:r>
            <a:r>
              <a:rPr lang="es-MX" sz="2000" dirty="0"/>
              <a:t> con miras a su </a:t>
            </a:r>
            <a:r>
              <a:rPr lang="es-MX" sz="2000" b="1" dirty="0">
                <a:solidFill>
                  <a:srgbClr val="C00000"/>
                </a:solidFill>
              </a:rPr>
              <a:t>destitución</a:t>
            </a:r>
            <a:r>
              <a:rPr lang="es-MX" sz="2000" dirty="0"/>
              <a:t>, mediante un procedimiento especial, </a:t>
            </a:r>
            <a:r>
              <a:rPr lang="es-MX" sz="2000" b="1" dirty="0"/>
              <a:t>último recurso </a:t>
            </a:r>
            <a:r>
              <a:rPr lang="es-MX" sz="2000" dirty="0"/>
              <a:t>en </a:t>
            </a:r>
            <a:r>
              <a:rPr lang="es-MX" sz="2000" b="1" dirty="0"/>
              <a:t>sistemas presidenciales</a:t>
            </a:r>
            <a:r>
              <a:rPr lang="es-MX" sz="2000" dirty="0"/>
              <a:t>, se aplica en casos de </a:t>
            </a:r>
            <a:r>
              <a:rPr lang="es-MX" sz="2000" b="1" dirty="0">
                <a:solidFill>
                  <a:srgbClr val="C00000"/>
                </a:solidFill>
              </a:rPr>
              <a:t>violación</a:t>
            </a:r>
            <a:r>
              <a:rPr lang="es-MX" sz="2000" dirty="0"/>
              <a:t> grave de la </a:t>
            </a:r>
            <a:r>
              <a:rPr lang="es-MX" sz="2000" dirty="0" smtClean="0"/>
              <a:t>constitución o la ley.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000" dirty="0" smtClean="0"/>
              <a:t>En </a:t>
            </a:r>
            <a:r>
              <a:rPr lang="es-MX" sz="2000" b="1" dirty="0" smtClean="0"/>
              <a:t>sistemas </a:t>
            </a:r>
            <a:r>
              <a:rPr lang="es-MX" sz="2000" b="1" dirty="0"/>
              <a:t>parlamentarios</a:t>
            </a:r>
            <a:r>
              <a:rPr lang="es-MX" sz="2000" dirty="0"/>
              <a:t>, </a:t>
            </a:r>
            <a:r>
              <a:rPr lang="es-MX" sz="2000" b="1" dirty="0" smtClean="0"/>
              <a:t>voto</a:t>
            </a:r>
            <a:r>
              <a:rPr lang="es-MX" sz="2000" dirty="0" smtClean="0"/>
              <a:t> </a:t>
            </a:r>
            <a:r>
              <a:rPr lang="es-MX" sz="2000" dirty="0"/>
              <a:t>de </a:t>
            </a:r>
            <a:r>
              <a:rPr lang="es-MX" sz="2000" b="1" dirty="0"/>
              <a:t>desconfianza</a:t>
            </a:r>
            <a:r>
              <a:rPr lang="es-MX" sz="2000" dirty="0"/>
              <a:t> hacia el </a:t>
            </a:r>
            <a:r>
              <a:rPr lang="es-MX" sz="2000" b="1" dirty="0"/>
              <a:t>Primer Ministro </a:t>
            </a:r>
            <a:r>
              <a:rPr lang="es-MX" sz="2000" dirty="0"/>
              <a:t>indica </a:t>
            </a:r>
            <a:r>
              <a:rPr lang="es-MX" sz="2000" b="1" dirty="0" smtClean="0">
                <a:solidFill>
                  <a:srgbClr val="C00000"/>
                </a:solidFill>
              </a:rPr>
              <a:t>pérdida </a:t>
            </a:r>
            <a:r>
              <a:rPr lang="es-MX" sz="2000" b="1" dirty="0">
                <a:solidFill>
                  <a:schemeClr val="tx1"/>
                </a:solidFill>
              </a:rPr>
              <a:t>d</a:t>
            </a:r>
            <a:r>
              <a:rPr lang="es-MX" sz="2000" dirty="0"/>
              <a:t>e apoyo por motivos políticos, que </a:t>
            </a:r>
            <a:r>
              <a:rPr lang="es-MX" sz="2000" b="1" dirty="0">
                <a:solidFill>
                  <a:srgbClr val="FF0000"/>
                </a:solidFill>
              </a:rPr>
              <a:t>no</a:t>
            </a:r>
            <a:r>
              <a:rPr lang="es-MX" sz="2000" dirty="0"/>
              <a:t> causa el mismo enfrentamiento entre </a:t>
            </a:r>
            <a:r>
              <a:rPr lang="es-MX" sz="2000" b="1" dirty="0" smtClean="0">
                <a:solidFill>
                  <a:srgbClr val="92D050"/>
                </a:solidFill>
              </a:rPr>
              <a:t>Legislativo</a:t>
            </a:r>
            <a:r>
              <a:rPr lang="es-MX" sz="2000" dirty="0" smtClean="0"/>
              <a:t> </a:t>
            </a:r>
            <a:r>
              <a:rPr lang="es-MX" sz="2000" dirty="0"/>
              <a:t>y </a:t>
            </a:r>
            <a:r>
              <a:rPr lang="es-MX" sz="2000" b="1" dirty="0" smtClean="0"/>
              <a:t>Ejecutivo</a:t>
            </a:r>
            <a:r>
              <a:rPr lang="es-MX" sz="2000" dirty="0"/>
              <a:t>, puesto que éste </a:t>
            </a:r>
            <a:r>
              <a:rPr lang="es-MX" sz="2000" dirty="0" smtClean="0"/>
              <a:t>descansa </a:t>
            </a:r>
            <a:r>
              <a:rPr lang="es-MX" sz="2000" dirty="0"/>
              <a:t>en el </a:t>
            </a:r>
            <a:r>
              <a:rPr lang="es-MX" sz="2000" b="1" dirty="0" smtClean="0">
                <a:solidFill>
                  <a:srgbClr val="92D050"/>
                </a:solidFill>
              </a:rPr>
              <a:t>parlamento</a:t>
            </a:r>
            <a:r>
              <a:rPr lang="es-MX" sz="2000" dirty="0" smtClean="0"/>
              <a:t>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000" dirty="0" smtClean="0"/>
              <a:t>En </a:t>
            </a:r>
            <a:r>
              <a:rPr lang="es-MX" sz="2000" dirty="0"/>
              <a:t>algunos </a:t>
            </a:r>
            <a:r>
              <a:rPr lang="es-MX" sz="2000" b="1" dirty="0">
                <a:solidFill>
                  <a:srgbClr val="92D050"/>
                </a:solidFill>
              </a:rPr>
              <a:t>parlamentos </a:t>
            </a:r>
            <a:r>
              <a:rPr lang="es-MX" sz="2000" dirty="0"/>
              <a:t>pueden emitirse </a:t>
            </a:r>
            <a:r>
              <a:rPr lang="es-MX" sz="2000" b="1" dirty="0"/>
              <a:t>votos </a:t>
            </a:r>
            <a:r>
              <a:rPr lang="es-MX" sz="2000" dirty="0"/>
              <a:t>de </a:t>
            </a:r>
            <a:r>
              <a:rPr lang="es-MX" sz="2000" b="1" dirty="0"/>
              <a:t>desconfianza </a:t>
            </a:r>
            <a:r>
              <a:rPr lang="es-MX" sz="2000" dirty="0"/>
              <a:t>hacia </a:t>
            </a:r>
            <a:r>
              <a:rPr lang="es-MX" sz="2000" b="1" dirty="0" smtClean="0"/>
              <a:t>ministros</a:t>
            </a:r>
            <a:r>
              <a:rPr lang="es-MX" sz="2000" dirty="0" smtClean="0"/>
              <a:t>, </a:t>
            </a:r>
            <a:r>
              <a:rPr lang="es-MX" sz="2000" b="1" dirty="0">
                <a:solidFill>
                  <a:srgbClr val="FF0000"/>
                </a:solidFill>
              </a:rPr>
              <a:t>sin</a:t>
            </a:r>
            <a:r>
              <a:rPr lang="es-MX" sz="2000" dirty="0"/>
              <a:t> que afecte la </a:t>
            </a:r>
            <a:r>
              <a:rPr lang="es-MX" sz="2000" b="1" dirty="0"/>
              <a:t>composición general </a:t>
            </a:r>
            <a:r>
              <a:rPr lang="es-MX" sz="2000" dirty="0"/>
              <a:t>del </a:t>
            </a:r>
            <a:r>
              <a:rPr lang="es-MX" sz="2000" b="1" dirty="0"/>
              <a:t>gobierno</a:t>
            </a:r>
            <a:r>
              <a:rPr lang="es-MX" sz="2000" dirty="0"/>
              <a:t>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99421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0509161" cy="824248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5. Parlamento eficaz </a:t>
            </a:r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XII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824248"/>
            <a:ext cx="12192000" cy="6033751"/>
          </a:xfrm>
        </p:spPr>
        <p:txBody>
          <a:bodyPr>
            <a:normAutofit/>
          </a:bodyPr>
          <a:lstStyle/>
          <a:p>
            <a:r>
              <a:rPr lang="es-MX" sz="2000" b="1" dirty="0" smtClean="0">
                <a:solidFill>
                  <a:srgbClr val="92D050"/>
                </a:solidFill>
              </a:rPr>
              <a:t>C</a:t>
            </a:r>
            <a:r>
              <a:rPr lang="es-MX" sz="2400" b="1" dirty="0" smtClean="0">
                <a:solidFill>
                  <a:srgbClr val="92D050"/>
                </a:solidFill>
              </a:rPr>
              <a:t>ontrol </a:t>
            </a:r>
            <a:r>
              <a:rPr lang="es-MX" sz="2400" b="1" dirty="0">
                <a:solidFill>
                  <a:srgbClr val="92D050"/>
                </a:solidFill>
              </a:rPr>
              <a:t>parlamentario </a:t>
            </a:r>
            <a:r>
              <a:rPr lang="es-MX" sz="2400" dirty="0"/>
              <a:t>de las </a:t>
            </a:r>
            <a:r>
              <a:rPr lang="es-MX" sz="2400" b="1" dirty="0">
                <a:solidFill>
                  <a:srgbClr val="00B050"/>
                </a:solidFill>
              </a:rPr>
              <a:t>finanzas públicas </a:t>
            </a:r>
            <a:r>
              <a:rPr lang="es-MX" sz="2400" dirty="0"/>
              <a:t>s</a:t>
            </a:r>
            <a:r>
              <a:rPr lang="es-MX" sz="2400" dirty="0" smtClean="0"/>
              <a:t>e divide </a:t>
            </a:r>
            <a:r>
              <a:rPr lang="es-MX" sz="2400" dirty="0"/>
              <a:t>en </a:t>
            </a:r>
            <a:r>
              <a:rPr lang="es-MX" sz="2400" dirty="0" smtClean="0"/>
              <a:t>2 fases</a:t>
            </a:r>
            <a:r>
              <a:rPr lang="es-MX" sz="2400" dirty="0"/>
              <a:t>: </a:t>
            </a:r>
            <a:r>
              <a:rPr lang="es-MX" sz="2400" b="1" dirty="0"/>
              <a:t>examen</a:t>
            </a:r>
            <a:r>
              <a:rPr lang="es-MX" sz="2400" dirty="0"/>
              <a:t> y </a:t>
            </a:r>
            <a:r>
              <a:rPr lang="es-MX" sz="2400" b="1" dirty="0"/>
              <a:t>aprobación </a:t>
            </a:r>
            <a:r>
              <a:rPr lang="es-MX" sz="2400" dirty="0"/>
              <a:t>de </a:t>
            </a:r>
            <a:r>
              <a:rPr lang="es-MX" sz="2400" b="1" dirty="0"/>
              <a:t>planes gubernamentales </a:t>
            </a:r>
            <a:r>
              <a:rPr lang="es-MX" sz="2400" dirty="0"/>
              <a:t>de </a:t>
            </a:r>
            <a:r>
              <a:rPr lang="es-MX" sz="2400" b="1" dirty="0">
                <a:solidFill>
                  <a:srgbClr val="00B050"/>
                </a:solidFill>
              </a:rPr>
              <a:t>ingresos </a:t>
            </a:r>
            <a:r>
              <a:rPr lang="es-MX" sz="2400" dirty="0"/>
              <a:t>y </a:t>
            </a:r>
            <a:r>
              <a:rPr lang="es-MX" sz="2400" b="1" dirty="0">
                <a:solidFill>
                  <a:srgbClr val="00B050"/>
                </a:solidFill>
              </a:rPr>
              <a:t>gastos </a:t>
            </a:r>
            <a:r>
              <a:rPr lang="es-MX" sz="2400" b="1" i="1" dirty="0">
                <a:solidFill>
                  <a:srgbClr val="00B050"/>
                </a:solidFill>
              </a:rPr>
              <a:t>ex ante</a:t>
            </a:r>
            <a:r>
              <a:rPr lang="es-MX" sz="2400" dirty="0"/>
              <a:t>, mediante el examen del </a:t>
            </a:r>
            <a:r>
              <a:rPr lang="es-MX" sz="2400" b="1" dirty="0">
                <a:solidFill>
                  <a:schemeClr val="tx1"/>
                </a:solidFill>
              </a:rPr>
              <a:t>presupuesto</a:t>
            </a:r>
            <a:r>
              <a:rPr lang="es-MX" sz="2400" dirty="0">
                <a:solidFill>
                  <a:schemeClr val="tx1"/>
                </a:solidFill>
              </a:rPr>
              <a:t> </a:t>
            </a:r>
            <a:r>
              <a:rPr lang="es-MX" sz="2400" dirty="0"/>
              <a:t>propuesto, y </a:t>
            </a:r>
            <a:r>
              <a:rPr lang="es-MX" sz="2400" b="1" dirty="0"/>
              <a:t>seguimiento</a:t>
            </a:r>
            <a:r>
              <a:rPr lang="es-MX" sz="2400" dirty="0"/>
              <a:t> de </a:t>
            </a:r>
            <a:r>
              <a:rPr lang="es-MX" sz="2400" b="1" dirty="0"/>
              <a:t>gastos </a:t>
            </a:r>
            <a:r>
              <a:rPr lang="es-MX" sz="2400" b="1" i="1" dirty="0"/>
              <a:t>ex post</a:t>
            </a:r>
            <a:r>
              <a:rPr lang="es-MX" sz="2400" dirty="0"/>
              <a:t>, para verificar que se ajusten a lo </a:t>
            </a:r>
            <a:r>
              <a:rPr lang="es-MX" sz="2400" dirty="0" smtClean="0"/>
              <a:t>aprobado.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400" dirty="0" smtClean="0"/>
              <a:t>Resultado </a:t>
            </a:r>
            <a:r>
              <a:rPr lang="es-MX" sz="2400" dirty="0"/>
              <a:t>de esta </a:t>
            </a:r>
            <a:r>
              <a:rPr lang="es-MX" sz="2400" u="sng" dirty="0"/>
              <a:t>segunda fase incidirá sobre la primera </a:t>
            </a:r>
            <a:r>
              <a:rPr lang="es-MX" sz="2400" dirty="0"/>
              <a:t>en la siguiente rueda del </a:t>
            </a:r>
            <a:r>
              <a:rPr lang="es-MX" sz="2400" b="1" dirty="0"/>
              <a:t>ciclo anual</a:t>
            </a:r>
            <a:r>
              <a:rPr lang="es-MX" sz="2400" dirty="0"/>
              <a:t>, un </a:t>
            </a:r>
            <a:r>
              <a:rPr lang="es-MX" sz="2400" b="1" dirty="0"/>
              <a:t>proceso continuo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400" b="1" dirty="0" smtClean="0"/>
              <a:t>Informe</a:t>
            </a:r>
            <a:r>
              <a:rPr lang="es-MX" sz="2400" dirty="0" smtClean="0"/>
              <a:t> </a:t>
            </a:r>
            <a:r>
              <a:rPr lang="es-MX" sz="2400" dirty="0"/>
              <a:t>del </a:t>
            </a:r>
            <a:r>
              <a:rPr lang="es-MX" sz="2400" b="1" dirty="0"/>
              <a:t>Banco Mundial </a:t>
            </a:r>
            <a:r>
              <a:rPr lang="es-MX" sz="2400" dirty="0"/>
              <a:t>indica: «los </a:t>
            </a:r>
            <a:r>
              <a:rPr lang="es-MX" sz="2400" b="1" dirty="0">
                <a:solidFill>
                  <a:srgbClr val="92D050"/>
                </a:solidFill>
              </a:rPr>
              <a:t>legisladores</a:t>
            </a:r>
            <a:r>
              <a:rPr lang="es-MX" sz="2400" dirty="0"/>
              <a:t> de la mayoría de </a:t>
            </a:r>
            <a:r>
              <a:rPr lang="es-MX" sz="2400" b="1" dirty="0" smtClean="0"/>
              <a:t>miembros</a:t>
            </a:r>
            <a:r>
              <a:rPr lang="es-MX" sz="2400" dirty="0" smtClean="0"/>
              <a:t> de </a:t>
            </a:r>
            <a:r>
              <a:rPr lang="es-MX" sz="2400" b="1" dirty="0"/>
              <a:t>OCDE </a:t>
            </a:r>
            <a:r>
              <a:rPr lang="es-MX" sz="2400" dirty="0"/>
              <a:t>reciben el </a:t>
            </a:r>
            <a:r>
              <a:rPr lang="es-MX" sz="2400" b="1" dirty="0"/>
              <a:t>presupuesto</a:t>
            </a:r>
            <a:r>
              <a:rPr lang="es-MX" sz="2400" dirty="0"/>
              <a:t> entre </a:t>
            </a:r>
            <a:r>
              <a:rPr lang="es-MX" sz="2400" b="1" dirty="0"/>
              <a:t>2-4 meses</a:t>
            </a:r>
            <a:r>
              <a:rPr lang="es-MX" sz="2400" dirty="0"/>
              <a:t> </a:t>
            </a:r>
            <a:r>
              <a:rPr lang="es-MX" sz="2400" u="sng" dirty="0"/>
              <a:t>antes del nuevo </a:t>
            </a:r>
            <a:r>
              <a:rPr lang="es-MX" sz="2400" u="sng" dirty="0" smtClean="0"/>
              <a:t>ejercicio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400" dirty="0" smtClean="0"/>
              <a:t>Aspecto </a:t>
            </a:r>
            <a:r>
              <a:rPr lang="es-MX" sz="2400" dirty="0"/>
              <a:t>central del </a:t>
            </a:r>
            <a:r>
              <a:rPr lang="es-MX" sz="2400" b="1" dirty="0">
                <a:solidFill>
                  <a:srgbClr val="00B050"/>
                </a:solidFill>
              </a:rPr>
              <a:t>presupuesto nacional </a:t>
            </a:r>
            <a:r>
              <a:rPr lang="es-MX" sz="2400" dirty="0"/>
              <a:t>sobre el cual muchos </a:t>
            </a:r>
            <a:r>
              <a:rPr lang="es-MX" sz="2400" b="1" dirty="0">
                <a:solidFill>
                  <a:srgbClr val="92D050"/>
                </a:solidFill>
              </a:rPr>
              <a:t>parlamentos</a:t>
            </a:r>
            <a:r>
              <a:rPr lang="es-MX" sz="2400" dirty="0"/>
              <a:t> de </a:t>
            </a:r>
            <a:r>
              <a:rPr lang="es-MX" sz="2400" b="1" dirty="0"/>
              <a:t>países en desarrollo</a:t>
            </a:r>
            <a:r>
              <a:rPr lang="es-MX" sz="2400" dirty="0"/>
              <a:t> </a:t>
            </a:r>
            <a:r>
              <a:rPr lang="es-MX" sz="2400" u="sng" dirty="0"/>
              <a:t>tienen muy poca influencia</a:t>
            </a:r>
            <a:r>
              <a:rPr lang="es-MX" sz="2400" dirty="0"/>
              <a:t>, es </a:t>
            </a:r>
            <a:r>
              <a:rPr lang="es-MX" sz="2400" dirty="0" smtClean="0"/>
              <a:t>el </a:t>
            </a:r>
            <a:r>
              <a:rPr lang="es-MX" sz="2400" b="1" dirty="0"/>
              <a:t>importe</a:t>
            </a:r>
            <a:r>
              <a:rPr lang="es-MX" sz="2400" dirty="0"/>
              <a:t> y </a:t>
            </a:r>
            <a:r>
              <a:rPr lang="es-MX" sz="2400" b="1" dirty="0"/>
              <a:t>condiciones </a:t>
            </a:r>
            <a:r>
              <a:rPr lang="es-MX" sz="2400" dirty="0"/>
              <a:t>de </a:t>
            </a:r>
            <a:r>
              <a:rPr lang="es-MX" sz="2400" b="1" dirty="0"/>
              <a:t>reembolso</a:t>
            </a:r>
            <a:r>
              <a:rPr lang="es-MX" sz="2400" dirty="0"/>
              <a:t> de </a:t>
            </a:r>
            <a:r>
              <a:rPr lang="es-MX" sz="2400" b="1" dirty="0"/>
              <a:t>préstamos</a:t>
            </a:r>
            <a:r>
              <a:rPr lang="es-MX" sz="2400" dirty="0"/>
              <a:t> de </a:t>
            </a:r>
            <a:r>
              <a:rPr lang="es-MX" sz="2400" b="1" dirty="0"/>
              <a:t>organismos internacionales</a:t>
            </a:r>
            <a:r>
              <a:rPr lang="es-MX" sz="2400" dirty="0"/>
              <a:t> como </a:t>
            </a:r>
            <a:r>
              <a:rPr lang="es-MX" sz="2400" b="1" dirty="0" smtClean="0"/>
              <a:t>FMI</a:t>
            </a:r>
            <a:r>
              <a:rPr lang="es-MX" sz="2400" b="1" dirty="0"/>
              <a:t>, </a:t>
            </a:r>
            <a:r>
              <a:rPr lang="es-MX" sz="2400" dirty="0"/>
              <a:t>que pueden condicionar los </a:t>
            </a:r>
            <a:r>
              <a:rPr lang="es-MX" sz="2400" b="1" dirty="0"/>
              <a:t>presupuestos nacionales </a:t>
            </a:r>
            <a:r>
              <a:rPr lang="es-MX" sz="2400" dirty="0"/>
              <a:t>toda una </a:t>
            </a:r>
            <a:r>
              <a:rPr lang="es-MX" sz="2400" b="1" dirty="0"/>
              <a:t>generación</a:t>
            </a:r>
            <a:r>
              <a:rPr lang="es-MX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54501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10393251" cy="875763"/>
          </a:xfrm>
        </p:spPr>
        <p:txBody>
          <a:bodyPr>
            <a:normAutofit/>
          </a:bodyPr>
          <a:lstStyle/>
          <a:p>
            <a:pPr algn="ctr"/>
            <a:r>
              <a:rPr lang="es-MX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5. Parlamento eficaz </a:t>
            </a:r>
            <a:r>
              <a:rPr lang="es-MX" sz="4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XIII</a:t>
            </a:r>
            <a:endParaRPr lang="es-MX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-1" y="785611"/>
            <a:ext cx="12192001" cy="607238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s-MX" sz="900" b="1" dirty="0" smtClean="0"/>
          </a:p>
          <a:p>
            <a:r>
              <a:rPr lang="es-MX" sz="2400" b="1" dirty="0" smtClean="0"/>
              <a:t>Control </a:t>
            </a:r>
            <a:r>
              <a:rPr lang="es-MX" sz="2400" i="1" dirty="0"/>
              <a:t>a </a:t>
            </a:r>
            <a:r>
              <a:rPr lang="es-MX" sz="2400" b="1" i="1" dirty="0"/>
              <a:t>posteriori </a:t>
            </a:r>
            <a:r>
              <a:rPr lang="es-MX" sz="2400" dirty="0" smtClean="0"/>
              <a:t>de </a:t>
            </a:r>
            <a:r>
              <a:rPr lang="es-MX" sz="2400" b="1" dirty="0">
                <a:solidFill>
                  <a:srgbClr val="00B050"/>
                </a:solidFill>
              </a:rPr>
              <a:t>gastos </a:t>
            </a:r>
            <a:r>
              <a:rPr lang="es-MX" sz="2400" b="1" dirty="0" smtClean="0">
                <a:solidFill>
                  <a:srgbClr val="00B050"/>
                </a:solidFill>
              </a:rPr>
              <a:t>públicos,</a:t>
            </a:r>
            <a:r>
              <a:rPr lang="es-MX" sz="2400" dirty="0" smtClean="0"/>
              <a:t> </a:t>
            </a:r>
            <a:r>
              <a:rPr lang="es-MX" sz="2400" dirty="0"/>
              <a:t>efectuado en la mayoría de </a:t>
            </a:r>
            <a:r>
              <a:rPr lang="es-MX" sz="2400" b="1" dirty="0" smtClean="0">
                <a:solidFill>
                  <a:srgbClr val="92D050"/>
                </a:solidFill>
              </a:rPr>
              <a:t>parlamentos</a:t>
            </a:r>
            <a:r>
              <a:rPr lang="es-MX" sz="2400" dirty="0" smtClean="0"/>
              <a:t> </a:t>
            </a:r>
            <a:r>
              <a:rPr lang="es-MX" sz="2400" dirty="0"/>
              <a:t>por una </a:t>
            </a:r>
            <a:r>
              <a:rPr lang="es-MX" sz="2400" b="1" dirty="0"/>
              <a:t>comisión de cuentas públicas </a:t>
            </a:r>
            <a:r>
              <a:rPr lang="es-MX" sz="2400" dirty="0"/>
              <a:t>u </a:t>
            </a:r>
            <a:r>
              <a:rPr lang="es-MX" sz="2400" dirty="0" smtClean="0"/>
              <a:t>equivalente</a:t>
            </a:r>
            <a:r>
              <a:rPr lang="es-MX" sz="2400" dirty="0"/>
              <a:t>, por lo general </a:t>
            </a:r>
            <a:r>
              <a:rPr lang="es-MX" sz="2400" b="1" dirty="0"/>
              <a:t>presidida</a:t>
            </a:r>
            <a:r>
              <a:rPr lang="es-MX" sz="2400" dirty="0"/>
              <a:t> por un miembro de un </a:t>
            </a:r>
            <a:r>
              <a:rPr lang="es-MX" sz="2400" b="1" dirty="0"/>
              <a:t>partido</a:t>
            </a:r>
            <a:r>
              <a:rPr lang="es-MX" sz="2400" dirty="0"/>
              <a:t> </a:t>
            </a:r>
            <a:r>
              <a:rPr lang="es-MX" sz="2400" dirty="0" smtClean="0"/>
              <a:t>de </a:t>
            </a:r>
            <a:r>
              <a:rPr lang="es-MX" sz="2400" b="1" dirty="0" smtClean="0"/>
              <a:t>oposición.</a:t>
            </a:r>
            <a:endParaRPr lang="es-MX" sz="2400" b="1" dirty="0"/>
          </a:p>
          <a:p>
            <a:pPr marL="0" indent="0">
              <a:buNone/>
            </a:pPr>
            <a:endParaRPr lang="es-MX" sz="800" dirty="0"/>
          </a:p>
          <a:p>
            <a:r>
              <a:rPr lang="es-MX" sz="2400" dirty="0"/>
              <a:t>Algunos </a:t>
            </a:r>
            <a:r>
              <a:rPr lang="es-MX" sz="2400" b="1" dirty="0">
                <a:solidFill>
                  <a:srgbClr val="92D050"/>
                </a:solidFill>
              </a:rPr>
              <a:t>parlamentos</a:t>
            </a:r>
            <a:r>
              <a:rPr lang="es-MX" sz="2400" dirty="0"/>
              <a:t> han pasado </a:t>
            </a:r>
            <a:r>
              <a:rPr lang="es-MX" sz="2400" dirty="0" smtClean="0"/>
              <a:t>del </a:t>
            </a:r>
            <a:r>
              <a:rPr lang="es-MX" sz="2400" b="1" dirty="0"/>
              <a:t>control de flujos de gastos </a:t>
            </a:r>
            <a:r>
              <a:rPr lang="es-MX" sz="2400" dirty="0" smtClean="0"/>
              <a:t>al </a:t>
            </a:r>
            <a:r>
              <a:rPr lang="es-MX" sz="2400" b="1" dirty="0"/>
              <a:t>análisis</a:t>
            </a:r>
            <a:r>
              <a:rPr lang="es-MX" sz="2400" dirty="0"/>
              <a:t> de </a:t>
            </a:r>
            <a:r>
              <a:rPr lang="es-MX" sz="2400" b="1" dirty="0"/>
              <a:t>resultados</a:t>
            </a:r>
            <a:r>
              <a:rPr lang="es-MX" sz="2400" dirty="0"/>
              <a:t> y </a:t>
            </a:r>
            <a:r>
              <a:rPr lang="es-MX" sz="2400" b="1" dirty="0" smtClean="0"/>
              <a:t>objetivos</a:t>
            </a:r>
            <a:r>
              <a:rPr lang="es-MX" sz="2400" dirty="0" smtClean="0"/>
              <a:t> </a:t>
            </a:r>
            <a:r>
              <a:rPr lang="es-MX" sz="2400" dirty="0"/>
              <a:t>de </a:t>
            </a:r>
            <a:r>
              <a:rPr lang="es-MX" sz="2400" b="1" dirty="0" smtClean="0"/>
              <a:t>desempeño</a:t>
            </a:r>
            <a:r>
              <a:rPr lang="es-MX" sz="2400" dirty="0"/>
              <a:t> </a:t>
            </a:r>
            <a:r>
              <a:rPr lang="es-MX" sz="2400" dirty="0" smtClean="0"/>
              <a:t>(</a:t>
            </a:r>
            <a:r>
              <a:rPr lang="es-MX" sz="2400" b="1" dirty="0" smtClean="0"/>
              <a:t>reforma </a:t>
            </a:r>
            <a:r>
              <a:rPr lang="es-MX" sz="2400" b="1" dirty="0"/>
              <a:t>presupuestaria </a:t>
            </a:r>
            <a:r>
              <a:rPr lang="es-MX" sz="2400" b="1" dirty="0">
                <a:solidFill>
                  <a:srgbClr val="00B0F0"/>
                </a:solidFill>
              </a:rPr>
              <a:t>francesa </a:t>
            </a:r>
            <a:r>
              <a:rPr lang="es-MX" sz="2400" dirty="0"/>
              <a:t>de </a:t>
            </a:r>
            <a:r>
              <a:rPr lang="es-MX" sz="2400" b="1" dirty="0" smtClean="0"/>
              <a:t>2001)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800" dirty="0"/>
          </a:p>
          <a:p>
            <a:r>
              <a:rPr lang="es-MX" sz="2400" dirty="0" smtClean="0"/>
              <a:t>Mayoría </a:t>
            </a:r>
            <a:r>
              <a:rPr lang="es-MX" sz="2400" dirty="0"/>
              <a:t>de </a:t>
            </a:r>
            <a:r>
              <a:rPr lang="es-MX" sz="2400" b="1" dirty="0" smtClean="0">
                <a:solidFill>
                  <a:srgbClr val="92D050"/>
                </a:solidFill>
              </a:rPr>
              <a:t>parlamentos</a:t>
            </a:r>
            <a:r>
              <a:rPr lang="es-MX" sz="2400" dirty="0" smtClean="0"/>
              <a:t> asistidos </a:t>
            </a:r>
            <a:r>
              <a:rPr lang="es-MX" sz="2400" dirty="0"/>
              <a:t>por un </a:t>
            </a:r>
            <a:r>
              <a:rPr lang="es-MX" sz="2400" b="1" dirty="0"/>
              <a:t>Tribunal de Cuentas </a:t>
            </a:r>
            <a:r>
              <a:rPr lang="es-MX" sz="2400" dirty="0"/>
              <a:t>o </a:t>
            </a:r>
            <a:r>
              <a:rPr lang="es-MX" sz="2400" b="1" dirty="0"/>
              <a:t>Auditoría General</a:t>
            </a:r>
            <a:r>
              <a:rPr lang="es-MX" sz="2400" dirty="0"/>
              <a:t>, que verifica </a:t>
            </a:r>
            <a:r>
              <a:rPr lang="es-MX" sz="2400" b="1" dirty="0" smtClean="0"/>
              <a:t>cuentas </a:t>
            </a:r>
            <a:r>
              <a:rPr lang="es-MX" sz="2400" b="1" dirty="0"/>
              <a:t>públicas</a:t>
            </a:r>
            <a:r>
              <a:rPr lang="es-MX" sz="2400" dirty="0"/>
              <a:t>, incluyendo, </a:t>
            </a:r>
            <a:r>
              <a:rPr lang="es-MX" sz="2400" b="1" dirty="0"/>
              <a:t>empresas públicas </a:t>
            </a:r>
            <a:r>
              <a:rPr lang="es-MX" sz="2400" dirty="0"/>
              <a:t>y </a:t>
            </a:r>
            <a:r>
              <a:rPr lang="es-MX" sz="2400" b="1" dirty="0"/>
              <a:t>órganos </a:t>
            </a:r>
            <a:r>
              <a:rPr lang="es-MX" sz="2400" b="1" dirty="0">
                <a:solidFill>
                  <a:srgbClr val="FF0000"/>
                </a:solidFill>
              </a:rPr>
              <a:t>no </a:t>
            </a:r>
            <a:r>
              <a:rPr lang="es-MX" sz="2400" b="1" dirty="0"/>
              <a:t>gubernamentales </a:t>
            </a:r>
            <a:r>
              <a:rPr lang="es-MX" sz="2400" dirty="0"/>
              <a:t>que emplean </a:t>
            </a:r>
            <a:r>
              <a:rPr lang="es-MX" sz="2400" b="1" dirty="0">
                <a:solidFill>
                  <a:srgbClr val="00B050"/>
                </a:solidFill>
              </a:rPr>
              <a:t>fondos públicos</a:t>
            </a:r>
            <a:r>
              <a:rPr lang="es-MX" sz="2400" dirty="0"/>
              <a:t>. </a:t>
            </a:r>
            <a:endParaRPr lang="es-MX" sz="2400" dirty="0" smtClean="0"/>
          </a:p>
          <a:p>
            <a:pPr marL="0" indent="0">
              <a:buNone/>
            </a:pPr>
            <a:endParaRPr lang="es-MX" sz="800" dirty="0"/>
          </a:p>
          <a:p>
            <a:r>
              <a:rPr lang="es-MX" sz="2400" dirty="0"/>
              <a:t>En </a:t>
            </a:r>
            <a:r>
              <a:rPr lang="es-MX" sz="2400" b="1" dirty="0"/>
              <a:t>muchos países</a:t>
            </a:r>
            <a:r>
              <a:rPr lang="es-MX" sz="2400" dirty="0"/>
              <a:t>, hay </a:t>
            </a:r>
            <a:r>
              <a:rPr lang="es-MX" sz="2400" b="1" dirty="0"/>
              <a:t>mecanismos anticorrupción </a:t>
            </a:r>
            <a:r>
              <a:rPr lang="es-MX" sz="2400" dirty="0"/>
              <a:t>que contribuyen a </a:t>
            </a:r>
            <a:r>
              <a:rPr lang="es-MX" sz="2400" b="1" dirty="0"/>
              <a:t>controlar</a:t>
            </a:r>
            <a:r>
              <a:rPr lang="es-MX" sz="2400" dirty="0"/>
              <a:t> </a:t>
            </a:r>
            <a:r>
              <a:rPr lang="es-MX" sz="2400" b="1" dirty="0" smtClean="0"/>
              <a:t>gastos </a:t>
            </a:r>
            <a:r>
              <a:rPr lang="es-MX" sz="2400" b="1" dirty="0"/>
              <a:t>estatales</a:t>
            </a:r>
            <a:r>
              <a:rPr lang="es-MX" sz="2400" dirty="0"/>
              <a:t>. </a:t>
            </a:r>
            <a:endParaRPr lang="es-MX" sz="2400" dirty="0" smtClean="0"/>
          </a:p>
          <a:p>
            <a:pPr marL="0" indent="0">
              <a:buNone/>
            </a:pPr>
            <a:endParaRPr lang="es-MX" sz="800" dirty="0"/>
          </a:p>
          <a:p>
            <a:r>
              <a:rPr lang="es-MX" sz="2400" dirty="0"/>
              <a:t>Hay </a:t>
            </a:r>
            <a:r>
              <a:rPr lang="es-MX" sz="2400" b="1" dirty="0"/>
              <a:t>países </a:t>
            </a:r>
            <a:r>
              <a:rPr lang="es-MX" sz="2400" dirty="0"/>
              <a:t>que cuentan con </a:t>
            </a:r>
            <a:r>
              <a:rPr lang="es-MX" sz="2400" b="1" dirty="0"/>
              <a:t>comisiones anticorrupción independientes</a:t>
            </a:r>
            <a:r>
              <a:rPr lang="es-MX" sz="2400" dirty="0"/>
              <a:t>, </a:t>
            </a:r>
            <a:r>
              <a:rPr lang="es-MX" sz="2400" b="1" dirty="0"/>
              <a:t>responsables</a:t>
            </a:r>
            <a:r>
              <a:rPr lang="es-MX" sz="2400" dirty="0"/>
              <a:t> ante el </a:t>
            </a:r>
            <a:r>
              <a:rPr lang="es-MX" sz="2400" b="1" dirty="0">
                <a:solidFill>
                  <a:srgbClr val="92D050"/>
                </a:solidFill>
              </a:rPr>
              <a:t>Parlamento</a:t>
            </a:r>
            <a:r>
              <a:rPr lang="es-MX" sz="24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39149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0856890" cy="696036"/>
          </a:xfrm>
        </p:spPr>
        <p:txBody>
          <a:bodyPr>
            <a:noAutofit/>
          </a:bodyPr>
          <a:lstStyle/>
          <a:p>
            <a:r>
              <a:rPr lang="es-MX" sz="4400" b="1" dirty="0"/>
              <a:t>5. Parlamento eficaz </a:t>
            </a:r>
            <a:r>
              <a:rPr lang="es-MX" sz="4400" b="1" dirty="0" smtClean="0"/>
              <a:t>XIV</a:t>
            </a:r>
            <a:endParaRPr lang="es-MX" sz="4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696036"/>
            <a:ext cx="12192000" cy="6161963"/>
          </a:xfrm>
        </p:spPr>
        <p:txBody>
          <a:bodyPr>
            <a:noAutofit/>
          </a:bodyPr>
          <a:lstStyle/>
          <a:p>
            <a:r>
              <a:rPr lang="es-MX" sz="2200" dirty="0" smtClean="0"/>
              <a:t>Distinción </a:t>
            </a:r>
            <a:r>
              <a:rPr lang="es-MX" sz="2200" dirty="0"/>
              <a:t>entre </a:t>
            </a:r>
            <a:r>
              <a:rPr lang="es-MX" sz="2200" b="1" dirty="0"/>
              <a:t>asuntos exteriores </a:t>
            </a:r>
            <a:r>
              <a:rPr lang="es-MX" sz="2200" dirty="0"/>
              <a:t>e </a:t>
            </a:r>
            <a:r>
              <a:rPr lang="es-MX" sz="2200" b="1" dirty="0"/>
              <a:t>interiores</a:t>
            </a:r>
            <a:r>
              <a:rPr lang="es-MX" sz="2200" dirty="0"/>
              <a:t> </a:t>
            </a:r>
            <a:r>
              <a:rPr lang="es-MX" sz="2200" u="sng" dirty="0"/>
              <a:t>tiende a </a:t>
            </a:r>
            <a:r>
              <a:rPr lang="es-MX" sz="2200" u="sng" dirty="0" smtClean="0"/>
              <a:t>desdibujarse</a:t>
            </a:r>
            <a:r>
              <a:rPr lang="es-MX" sz="2200" dirty="0" smtClean="0"/>
              <a:t>.</a:t>
            </a:r>
          </a:p>
          <a:p>
            <a:pPr marL="0" indent="0">
              <a:buNone/>
            </a:pPr>
            <a:endParaRPr lang="es-MX" sz="500" dirty="0"/>
          </a:p>
          <a:p>
            <a:r>
              <a:rPr lang="es-MX" sz="2200" b="1" dirty="0" smtClean="0">
                <a:solidFill>
                  <a:srgbClr val="92D050"/>
                </a:solidFill>
              </a:rPr>
              <a:t>Parlamentos </a:t>
            </a:r>
            <a:r>
              <a:rPr lang="es-MX" sz="2200" dirty="0"/>
              <a:t>deben trascender </a:t>
            </a:r>
            <a:r>
              <a:rPr lang="es-MX" sz="2200" b="1" dirty="0" smtClean="0"/>
              <a:t>límites </a:t>
            </a:r>
            <a:r>
              <a:rPr lang="es-MX" sz="2200" dirty="0" smtClean="0"/>
              <a:t>en </a:t>
            </a:r>
            <a:r>
              <a:rPr lang="es-MX" sz="2200" b="1" dirty="0">
                <a:solidFill>
                  <a:srgbClr val="00B0F0"/>
                </a:solidFill>
              </a:rPr>
              <a:t>asuntos internacionales</a:t>
            </a:r>
            <a:r>
              <a:rPr lang="es-MX" sz="2200" dirty="0"/>
              <a:t>, y someter a </a:t>
            </a:r>
            <a:r>
              <a:rPr lang="es-MX" sz="2200" b="1" dirty="0" smtClean="0"/>
              <a:t>gobiernos </a:t>
            </a:r>
            <a:r>
              <a:rPr lang="es-MX" sz="2200" u="sng" dirty="0"/>
              <a:t>al mismo grado de control que en</a:t>
            </a:r>
            <a:r>
              <a:rPr lang="es-MX" sz="2200" dirty="0"/>
              <a:t> </a:t>
            </a:r>
            <a:r>
              <a:rPr lang="es-MX" sz="2200" b="1" dirty="0" smtClean="0"/>
              <a:t>política interna</a:t>
            </a:r>
            <a:r>
              <a:rPr lang="es-MX" sz="2200" dirty="0" smtClean="0"/>
              <a:t>.</a:t>
            </a:r>
          </a:p>
          <a:p>
            <a:pPr marL="0" indent="0">
              <a:buNone/>
            </a:pPr>
            <a:endParaRPr lang="es-MX" sz="500" dirty="0"/>
          </a:p>
          <a:p>
            <a:r>
              <a:rPr lang="es-MX" sz="2200" b="1" dirty="0" smtClean="0"/>
              <a:t>Declaración</a:t>
            </a:r>
            <a:r>
              <a:rPr lang="es-MX" sz="2200" dirty="0" smtClean="0"/>
              <a:t> </a:t>
            </a:r>
            <a:r>
              <a:rPr lang="es-MX" sz="2200" dirty="0"/>
              <a:t>de </a:t>
            </a:r>
            <a:r>
              <a:rPr lang="es-MX" sz="2200" dirty="0" smtClean="0"/>
              <a:t>1ª. </a:t>
            </a:r>
            <a:r>
              <a:rPr lang="es-MX" sz="2200" b="1" dirty="0" smtClean="0"/>
              <a:t>Conferencia </a:t>
            </a:r>
            <a:r>
              <a:rPr lang="es-MX" sz="2200" dirty="0"/>
              <a:t>de </a:t>
            </a:r>
            <a:r>
              <a:rPr lang="es-MX" sz="2200" b="1" dirty="0" smtClean="0"/>
              <a:t>Presidentes</a:t>
            </a:r>
            <a:r>
              <a:rPr lang="es-MX" sz="2200" dirty="0" smtClean="0"/>
              <a:t> </a:t>
            </a:r>
            <a:r>
              <a:rPr lang="es-MX" sz="2200" dirty="0"/>
              <a:t>de </a:t>
            </a:r>
            <a:r>
              <a:rPr lang="es-MX" sz="2200" b="1" dirty="0"/>
              <a:t>Parlamentos (2000) </a:t>
            </a:r>
            <a:r>
              <a:rPr lang="es-MX" sz="2200" dirty="0"/>
              <a:t>señala:</a:t>
            </a:r>
          </a:p>
          <a:p>
            <a:pPr marL="0" indent="0">
              <a:buNone/>
            </a:pPr>
            <a:endParaRPr lang="es-MX" sz="500" dirty="0"/>
          </a:p>
          <a:p>
            <a:r>
              <a:rPr lang="es-MX" sz="2200" b="1" dirty="0" smtClean="0">
                <a:solidFill>
                  <a:srgbClr val="92D050"/>
                </a:solidFill>
              </a:rPr>
              <a:t>Dimensión </a:t>
            </a:r>
            <a:r>
              <a:rPr lang="es-MX" sz="2200" b="1" dirty="0">
                <a:solidFill>
                  <a:srgbClr val="92D050"/>
                </a:solidFill>
              </a:rPr>
              <a:t>parlamentaria </a:t>
            </a:r>
            <a:r>
              <a:rPr lang="es-MX" sz="2200" dirty="0"/>
              <a:t>[de </a:t>
            </a:r>
            <a:r>
              <a:rPr lang="es-MX" sz="2200" dirty="0">
                <a:solidFill>
                  <a:srgbClr val="00B0F0"/>
                </a:solidFill>
              </a:rPr>
              <a:t>cooperación internacional</a:t>
            </a:r>
            <a:r>
              <a:rPr lang="es-MX" sz="2200" dirty="0"/>
              <a:t>] debe ser llevada a la </a:t>
            </a:r>
            <a:r>
              <a:rPr lang="es-MX" sz="2200" b="1" dirty="0"/>
              <a:t>práctica</a:t>
            </a:r>
            <a:r>
              <a:rPr lang="es-MX" sz="2200" dirty="0"/>
              <a:t> por los </a:t>
            </a:r>
            <a:r>
              <a:rPr lang="es-MX" sz="2200" b="1" dirty="0">
                <a:solidFill>
                  <a:srgbClr val="92D050"/>
                </a:solidFill>
              </a:rPr>
              <a:t>parlamentos</a:t>
            </a:r>
            <a:r>
              <a:rPr lang="es-MX" sz="2200" dirty="0"/>
              <a:t>…de 4 maneras </a:t>
            </a:r>
            <a:r>
              <a:rPr lang="es-MX" sz="2200" dirty="0" smtClean="0"/>
              <a:t>distintas, </a:t>
            </a:r>
            <a:r>
              <a:rPr lang="es-MX" sz="2200" dirty="0"/>
              <a:t>pero vinculadas:</a:t>
            </a:r>
          </a:p>
          <a:p>
            <a:pPr marL="0" indent="0">
              <a:buNone/>
            </a:pPr>
            <a:endParaRPr lang="es-MX" sz="500" dirty="0"/>
          </a:p>
          <a:p>
            <a:pPr lvl="0"/>
            <a:r>
              <a:rPr lang="es-MX" sz="2200" b="1" dirty="0"/>
              <a:t>Ejercer influencia </a:t>
            </a:r>
            <a:r>
              <a:rPr lang="es-MX" sz="2200" dirty="0"/>
              <a:t>sobre la </a:t>
            </a:r>
            <a:r>
              <a:rPr lang="es-MX" sz="2200" b="1" dirty="0"/>
              <a:t>política </a:t>
            </a:r>
            <a:r>
              <a:rPr lang="es-MX" sz="2200" dirty="0"/>
              <a:t>de sus respectivos </a:t>
            </a:r>
            <a:r>
              <a:rPr lang="es-MX" sz="2200" dirty="0" smtClean="0"/>
              <a:t>países, cuestiones en </a:t>
            </a:r>
            <a:r>
              <a:rPr lang="es-MX" sz="2200" b="1" dirty="0" smtClean="0">
                <a:solidFill>
                  <a:srgbClr val="00B0F0"/>
                </a:solidFill>
              </a:rPr>
              <a:t>ONU</a:t>
            </a:r>
            <a:r>
              <a:rPr lang="es-MX" sz="2200" dirty="0" smtClean="0"/>
              <a:t> </a:t>
            </a:r>
            <a:r>
              <a:rPr lang="es-MX" sz="2200" dirty="0"/>
              <a:t>y otros </a:t>
            </a:r>
            <a:r>
              <a:rPr lang="es-MX" sz="2200" b="1" dirty="0"/>
              <a:t>foros internacionales </a:t>
            </a:r>
            <a:r>
              <a:rPr lang="es-MX" sz="2200" dirty="0"/>
              <a:t>de </a:t>
            </a:r>
            <a:r>
              <a:rPr lang="es-MX" sz="2200" b="1" dirty="0"/>
              <a:t>negociación</a:t>
            </a:r>
            <a:r>
              <a:rPr lang="es-MX" sz="2200" dirty="0" smtClean="0"/>
              <a:t>.</a:t>
            </a:r>
          </a:p>
          <a:p>
            <a:pPr marL="0" lvl="0" indent="0">
              <a:buNone/>
            </a:pPr>
            <a:endParaRPr lang="es-MX" sz="500" dirty="0"/>
          </a:p>
          <a:p>
            <a:pPr lvl="0"/>
            <a:r>
              <a:rPr lang="es-MX" sz="2200" b="1" dirty="0"/>
              <a:t>Mantenerse informados </a:t>
            </a:r>
            <a:r>
              <a:rPr lang="es-MX" sz="2200" dirty="0"/>
              <a:t>del </a:t>
            </a:r>
            <a:r>
              <a:rPr lang="es-MX" sz="2200" b="1" dirty="0"/>
              <a:t>avance </a:t>
            </a:r>
            <a:r>
              <a:rPr lang="es-MX" sz="2200" dirty="0"/>
              <a:t>y </a:t>
            </a:r>
            <a:r>
              <a:rPr lang="es-MX" sz="2200" b="1" dirty="0"/>
              <a:t>resultados</a:t>
            </a:r>
            <a:r>
              <a:rPr lang="es-MX" sz="2200" dirty="0"/>
              <a:t> de dichas </a:t>
            </a:r>
            <a:r>
              <a:rPr lang="es-MX" sz="2200" b="1" dirty="0"/>
              <a:t>negociaciones</a:t>
            </a:r>
            <a:r>
              <a:rPr lang="es-MX" sz="2200" dirty="0" smtClean="0"/>
              <a:t>.</a:t>
            </a:r>
          </a:p>
          <a:p>
            <a:pPr marL="0" lvl="0" indent="0">
              <a:buNone/>
            </a:pPr>
            <a:endParaRPr lang="es-MX" sz="500" dirty="0"/>
          </a:p>
          <a:p>
            <a:pPr lvl="0"/>
            <a:r>
              <a:rPr lang="es-MX" sz="2200" dirty="0"/>
              <a:t>Decidir </a:t>
            </a:r>
            <a:r>
              <a:rPr lang="es-MX" sz="2200" b="1" dirty="0" smtClean="0"/>
              <a:t>ratificación</a:t>
            </a:r>
            <a:r>
              <a:rPr lang="es-MX" sz="2200" dirty="0" smtClean="0"/>
              <a:t> </a:t>
            </a:r>
            <a:r>
              <a:rPr lang="es-MX" sz="2200" dirty="0"/>
              <a:t>de </a:t>
            </a:r>
            <a:r>
              <a:rPr lang="es-MX" sz="2200" b="1" dirty="0"/>
              <a:t>textos </a:t>
            </a:r>
            <a:r>
              <a:rPr lang="es-MX" sz="2200" dirty="0"/>
              <a:t>y </a:t>
            </a:r>
            <a:r>
              <a:rPr lang="es-MX" sz="2200" b="1" dirty="0"/>
              <a:t>tratados</a:t>
            </a:r>
            <a:r>
              <a:rPr lang="es-MX" sz="2200" dirty="0"/>
              <a:t>…cuando la </a:t>
            </a:r>
            <a:r>
              <a:rPr lang="es-MX" sz="2200" b="1" dirty="0"/>
              <a:t>Constitución</a:t>
            </a:r>
            <a:r>
              <a:rPr lang="es-MX" sz="2200" dirty="0"/>
              <a:t> lo prevé</a:t>
            </a:r>
            <a:r>
              <a:rPr lang="es-MX" sz="2200" dirty="0" smtClean="0"/>
              <a:t>.</a:t>
            </a:r>
          </a:p>
          <a:p>
            <a:pPr marL="0" lvl="0" indent="0">
              <a:buNone/>
            </a:pPr>
            <a:endParaRPr lang="es-MX" sz="500" dirty="0"/>
          </a:p>
          <a:p>
            <a:pPr lvl="0"/>
            <a:r>
              <a:rPr lang="es-MX" sz="2200" b="1" dirty="0"/>
              <a:t>Contribuir activamente </a:t>
            </a:r>
            <a:r>
              <a:rPr lang="es-MX" sz="2200" dirty="0"/>
              <a:t>al </a:t>
            </a:r>
            <a:r>
              <a:rPr lang="es-MX" sz="2200" b="1" dirty="0"/>
              <a:t>proceso subsiguiente </a:t>
            </a:r>
            <a:r>
              <a:rPr lang="es-MX" sz="2200" dirty="0"/>
              <a:t>de </a:t>
            </a:r>
            <a:r>
              <a:rPr lang="es-MX" sz="2200" b="1" dirty="0"/>
              <a:t>aplicación</a:t>
            </a:r>
            <a:r>
              <a:rPr lang="es-MX" sz="2200" dirty="0" smtClean="0"/>
              <a:t>.</a:t>
            </a:r>
            <a:endParaRPr lang="es-MX" sz="2200" dirty="0"/>
          </a:p>
        </p:txBody>
      </p:sp>
    </p:spTree>
    <p:extLst>
      <p:ext uri="{BB962C8B-B14F-4D97-AF65-F5344CB8AC3E}">
        <p14:creationId xmlns:p14="http://schemas.microsoft.com/office/powerpoint/2010/main" val="1084196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1824</TotalTime>
  <Words>9619</Words>
  <Application>Microsoft Office PowerPoint</Application>
  <PresentationFormat>Personalizado</PresentationFormat>
  <Paragraphs>1333</Paragraphs>
  <Slides>111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111</vt:i4>
      </vt:variant>
    </vt:vector>
  </HeadingPairs>
  <TitlesOfParts>
    <vt:vector size="112" baseType="lpstr">
      <vt:lpstr>Faceta</vt:lpstr>
      <vt:lpstr>Perspectiva del Congreso (Parlamento) en el siglo XXI</vt:lpstr>
      <vt:lpstr>Estado</vt:lpstr>
      <vt:lpstr>Elementos del Estado</vt:lpstr>
      <vt:lpstr>Prefacio</vt:lpstr>
      <vt:lpstr>Historia</vt:lpstr>
      <vt:lpstr>Historia</vt:lpstr>
      <vt:lpstr>Historia</vt:lpstr>
      <vt:lpstr>Conceptos básicos</vt:lpstr>
      <vt:lpstr>Conceptos básicos</vt:lpstr>
      <vt:lpstr>Conceptos básicos</vt:lpstr>
      <vt:lpstr>El Parlamento hoy</vt:lpstr>
      <vt:lpstr>El Parlamento hoy</vt:lpstr>
      <vt:lpstr>El Parlamento hoy</vt:lpstr>
      <vt:lpstr>El Parlamento hoy</vt:lpstr>
      <vt:lpstr>El Parlamento hoy</vt:lpstr>
      <vt:lpstr>El Parlamento hoy</vt:lpstr>
      <vt:lpstr>El Parlamento hoy</vt:lpstr>
      <vt:lpstr>Personas por parlamentario </vt:lpstr>
      <vt:lpstr>Países donde 1 parlamentario representa mayor número de habitantes</vt:lpstr>
      <vt:lpstr>Número promedio de habitantes por parlamentario. </vt:lpstr>
      <vt:lpstr>El Parlamento hoy</vt:lpstr>
      <vt:lpstr>Número de parlamentarios por región </vt:lpstr>
      <vt:lpstr>El Parlamento hoy</vt:lpstr>
      <vt:lpstr>Estructura actual de los Parlamentos </vt:lpstr>
      <vt:lpstr>Problemática actual</vt:lpstr>
      <vt:lpstr>Problemática actual</vt:lpstr>
      <vt:lpstr>Problemática actual</vt:lpstr>
      <vt:lpstr>El Congreso hoy</vt:lpstr>
      <vt:lpstr>Paradoja</vt:lpstr>
      <vt:lpstr>El Parlamento futuro</vt:lpstr>
      <vt:lpstr>El Parlamento</vt:lpstr>
      <vt:lpstr>Parlamentos por número de parlamentarios</vt:lpstr>
      <vt:lpstr>El Parlamento</vt:lpstr>
      <vt:lpstr>Parlamento en el Siglo XXI</vt:lpstr>
      <vt:lpstr>1. Parlamento representativo</vt:lpstr>
      <vt:lpstr>Parlamentos por sistema electoral </vt:lpstr>
      <vt:lpstr>Integración de parlamentos en el mundo </vt:lpstr>
      <vt:lpstr>1. Parlamento representativo II</vt:lpstr>
      <vt:lpstr>Parlamentos por sistema electoral </vt:lpstr>
      <vt:lpstr>1. Parlamento representativo III</vt:lpstr>
      <vt:lpstr>Participación femenina en parlamentos del mundo (2013)</vt:lpstr>
      <vt:lpstr>Mujeres en el parlamento</vt:lpstr>
      <vt:lpstr>Presidentes de Parlamentos en el mundo-2013 (Parlamentos donde hay más de un presidente(a), por lo que el número de éstos excede al de parlamentos). </vt:lpstr>
      <vt:lpstr>Cámaras donde mujeres representan  más del 30% de diputados</vt:lpstr>
      <vt:lpstr>1. Parlamento representativo IV</vt:lpstr>
      <vt:lpstr>2. Parlamento abierto y transparente </vt:lpstr>
      <vt:lpstr>2. Parlamento abierto y transparente II   </vt:lpstr>
      <vt:lpstr>2. Parlamento abierto y transparente III </vt:lpstr>
      <vt:lpstr>2. Parlamento abierto y transparente IV </vt:lpstr>
      <vt:lpstr>e-Parlamento</vt:lpstr>
      <vt:lpstr>2. Parlamento abierto y transparente IV</vt:lpstr>
      <vt:lpstr>2. Parlamento abierto y transparente V</vt:lpstr>
      <vt:lpstr>2. Parlamento abierto y transparente VI</vt:lpstr>
      <vt:lpstr>2. Parlamento abierto y transparente VII</vt:lpstr>
      <vt:lpstr>2. Parlamento abierto y transparente VIII</vt:lpstr>
      <vt:lpstr>3. Parlamento accesible</vt:lpstr>
      <vt:lpstr>3. Parlamento accesible II</vt:lpstr>
      <vt:lpstr>3. Parlamento accesible III</vt:lpstr>
      <vt:lpstr>3. Parlamento accesible IV</vt:lpstr>
      <vt:lpstr>3. Parlamento accesible V</vt:lpstr>
      <vt:lpstr>3. Parlamento accesible VI</vt:lpstr>
      <vt:lpstr>3. Parlamento accesible VII</vt:lpstr>
      <vt:lpstr>3. Parlamento accesible VIII</vt:lpstr>
      <vt:lpstr>3. Parlamento accesible IX</vt:lpstr>
      <vt:lpstr>4. Parlamento responsable de sus actos</vt:lpstr>
      <vt:lpstr>4. Parlamento responsable de sus actos II</vt:lpstr>
      <vt:lpstr>4. Parlamento responsable de sus actos III</vt:lpstr>
      <vt:lpstr>Revocación de mandato</vt:lpstr>
      <vt:lpstr>4. Parlamento responsable de sus actos IV</vt:lpstr>
      <vt:lpstr>4. Parlamento responsable de sus actos V</vt:lpstr>
      <vt:lpstr>4. Parlamento responsable de sus actos VI</vt:lpstr>
      <vt:lpstr>4. Parlamento responsable de sus actos VII</vt:lpstr>
      <vt:lpstr>Período de sesiones por Cámara</vt:lpstr>
      <vt:lpstr>Días de sesión plenaria (2010) </vt:lpstr>
      <vt:lpstr>Frecuencia de sesiones plenarias </vt:lpstr>
      <vt:lpstr>4. Parlamento responsable de sus actos VIII</vt:lpstr>
      <vt:lpstr>4. Parlamento responsable de sus actos IX</vt:lpstr>
      <vt:lpstr>Presupuesto de la Cámara de Diputados mexicana </vt:lpstr>
      <vt:lpstr>5. Parlamento eficaz</vt:lpstr>
      <vt:lpstr>5. Parlamento eficaz II</vt:lpstr>
      <vt:lpstr>5. Parlamento eficaz III</vt:lpstr>
      <vt:lpstr>Total empleados parlamentarios (primeros y últimos 5 países) </vt:lpstr>
      <vt:lpstr>No. de parlamentos de acuerdo con la cantidad de personal parlamentario </vt:lpstr>
      <vt:lpstr>5. Parlamento eficaz IV</vt:lpstr>
      <vt:lpstr>5. Parlamento eficaz V</vt:lpstr>
      <vt:lpstr>5. Parlamento eficaz VI</vt:lpstr>
      <vt:lpstr>Presupuesto parlamentario </vt:lpstr>
      <vt:lpstr>Presupuesto parlamentario. Primeros y últimos 5 lugares</vt:lpstr>
      <vt:lpstr>Parlamento. Presupuesto per cápita: Primeros y últimos 5 lugares   </vt:lpstr>
      <vt:lpstr>5. Parlamento eficaz VII</vt:lpstr>
      <vt:lpstr>5. Parlamento eficaz VIII</vt:lpstr>
      <vt:lpstr>5. Parlamento eficaz IX</vt:lpstr>
      <vt:lpstr>Comisiones en el Parlamento </vt:lpstr>
      <vt:lpstr>Promedio regional del número de comisiones </vt:lpstr>
      <vt:lpstr>5. Parlamento eficaz X</vt:lpstr>
      <vt:lpstr>5. Parlamento eficaz XI</vt:lpstr>
      <vt:lpstr>5. Parlamento eficaz XII</vt:lpstr>
      <vt:lpstr>5. Parlamento eficaz XIII</vt:lpstr>
      <vt:lpstr>5. Parlamento eficaz XIV</vt:lpstr>
      <vt:lpstr>5. Parlamento eficaz XV</vt:lpstr>
      <vt:lpstr>5. Parlamento eficaz XVI</vt:lpstr>
      <vt:lpstr>5. Parlamento eficaz XVII</vt:lpstr>
      <vt:lpstr>¿Qué tan importantes son las siguientes funciones?</vt:lpstr>
      <vt:lpstr>Preparar el futuro</vt:lpstr>
      <vt:lpstr>Preparar el futuro</vt:lpstr>
      <vt:lpstr>Propuestas para Fortalecer al Congreso de la Unión </vt:lpstr>
      <vt:lpstr>Propuestas para Fortalecer al Congreso de la Unión </vt:lpstr>
      <vt:lpstr>Propuestas para Fortalecer al Congreso de la Unión </vt:lpstr>
      <vt:lpstr>Propuestas para Fortalecer al Congreso de la Unión </vt:lpstr>
      <vt:lpstr>Propuestas para Fortalecer al Congreso de la Unión</vt:lpstr>
      <vt:lpstr>Propuestas para Fortalecer al Congreso de la Unión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Perspectiva del Congreso (Parlamento) en el siglo XXI</dc:title>
  <dc:creator>Usuario</dc:creator>
  <cp:lastModifiedBy>Z400</cp:lastModifiedBy>
  <cp:revision>138</cp:revision>
  <dcterms:created xsi:type="dcterms:W3CDTF">2014-06-02T16:44:41Z</dcterms:created>
  <dcterms:modified xsi:type="dcterms:W3CDTF">2016-04-13T16:25:35Z</dcterms:modified>
</cp:coreProperties>
</file>